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1952071" y="12986122"/>
            <a:ext cx="467361" cy="47371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1952071" y="12986122"/>
            <a:ext cx="467361" cy="47371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952071" y="12981888"/>
            <a:ext cx="467361" cy="4737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715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1811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907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003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099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195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291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387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48300" marR="0" indent="-5715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.jpeg"/><Relationship Id="rId4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se en perspective didactique d’un dossier de recherch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Mise en perspective didactique d’un dossier de recherche</a:t>
            </a:r>
          </a:p>
        </p:txBody>
      </p:sp>
      <p:sp>
        <p:nvSpPr>
          <p:cNvPr id="152" name="Charlotte SAVERN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Charlotte SAVERNA</a:t>
            </a:r>
          </a:p>
        </p:txBody>
      </p:sp>
      <p:sp>
        <p:nvSpPr>
          <p:cNvPr id="153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Epreuves d’admission de l’agrégation externe spéciale - Saint-Maure-des-Fossés - 17 Juin 2022"/>
          <p:cNvSpPr txBox="1"/>
          <p:nvPr/>
        </p:nvSpPr>
        <p:spPr>
          <a:xfrm>
            <a:off x="1539144" y="11821571"/>
            <a:ext cx="21305712" cy="67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900"/>
            </a:lvl1pPr>
          </a:lstStyle>
          <a:p>
            <a:pPr/>
            <a:r>
              <a:t>Epreuves d’admission de l’agrégation externe spéciale - Saint-Maure-des-Fossés - 17 Juin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" name="Grouper"/>
          <p:cNvGrpSpPr/>
          <p:nvPr/>
        </p:nvGrpSpPr>
        <p:grpSpPr>
          <a:xfrm>
            <a:off x="1006738" y="2163162"/>
            <a:ext cx="10136099" cy="11190632"/>
            <a:chOff x="0" y="0"/>
            <a:chExt cx="10136097" cy="11190630"/>
          </a:xfrm>
        </p:grpSpPr>
        <p:pic>
          <p:nvPicPr>
            <p:cNvPr id="268" name="Figure3.pdf" descr="Figure3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53" r="50376" b="45275"/>
            <a:stretch>
              <a:fillRect/>
            </a:stretch>
          </p:blipFill>
          <p:spPr>
            <a:xfrm>
              <a:off x="0" y="547905"/>
              <a:ext cx="10136098" cy="10642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Rectangle"/>
            <p:cNvSpPr/>
            <p:nvPr/>
          </p:nvSpPr>
          <p:spPr>
            <a:xfrm>
              <a:off x="3794309" y="0"/>
              <a:ext cx="3250997" cy="8949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5" name="Grouper"/>
          <p:cNvGrpSpPr/>
          <p:nvPr/>
        </p:nvGrpSpPr>
        <p:grpSpPr>
          <a:xfrm>
            <a:off x="12822078" y="1912590"/>
            <a:ext cx="9633487" cy="11691777"/>
            <a:chOff x="0" y="0"/>
            <a:chExt cx="9633486" cy="11691775"/>
          </a:xfrm>
        </p:grpSpPr>
        <p:grpSp>
          <p:nvGrpSpPr>
            <p:cNvPr id="273" name="Grouper"/>
            <p:cNvGrpSpPr/>
            <p:nvPr/>
          </p:nvGrpSpPr>
          <p:grpSpPr>
            <a:xfrm>
              <a:off x="0" y="473291"/>
              <a:ext cx="9633487" cy="11218485"/>
              <a:chOff x="0" y="0"/>
              <a:chExt cx="9633486" cy="11218484"/>
            </a:xfrm>
          </p:grpSpPr>
          <p:pic>
            <p:nvPicPr>
              <p:cNvPr id="271" name="Figure3.pdf" descr="Figure3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50629" t="0" r="1024" b="46011"/>
              <a:stretch>
                <a:fillRect/>
              </a:stretch>
            </p:blipFill>
            <p:spPr>
              <a:xfrm>
                <a:off x="0" y="0"/>
                <a:ext cx="9633487" cy="106623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2" name="Carré"/>
              <p:cNvSpPr/>
              <p:nvPr/>
            </p:nvSpPr>
            <p:spPr>
              <a:xfrm>
                <a:off x="1720716" y="9948484"/>
                <a:ext cx="1270001" cy="1270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74" name="Rectangle"/>
            <p:cNvSpPr/>
            <p:nvPr/>
          </p:nvSpPr>
          <p:spPr>
            <a:xfrm>
              <a:off x="3640157" y="0"/>
              <a:ext cx="3161816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6" name="Réfraction négative"/>
          <p:cNvSpPr txBox="1"/>
          <p:nvPr/>
        </p:nvSpPr>
        <p:spPr>
          <a:xfrm>
            <a:off x="15475384" y="2428874"/>
            <a:ext cx="541797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4500">
                <a:solidFill>
                  <a:srgbClr val="CB564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Réfraction négative</a:t>
            </a:r>
          </a:p>
        </p:txBody>
      </p:sp>
      <p:sp>
        <p:nvSpPr>
          <p:cNvPr id="277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278" name="d) Problème en transmission"/>
          <p:cNvSpPr txBox="1"/>
          <p:nvPr/>
        </p:nvSpPr>
        <p:spPr>
          <a:xfrm>
            <a:off x="1994673" y="1576548"/>
            <a:ext cx="931494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d) Problème en transmission</a:t>
            </a:r>
          </a:p>
        </p:txBody>
      </p:sp>
      <p:sp>
        <p:nvSpPr>
          <p:cNvPr id="279" name="Application didactique :…"/>
          <p:cNvSpPr/>
          <p:nvPr/>
        </p:nvSpPr>
        <p:spPr>
          <a:xfrm>
            <a:off x="13010233" y="383193"/>
            <a:ext cx="10551099" cy="1854995"/>
          </a:xfrm>
          <a:prstGeom prst="roundRect">
            <a:avLst>
              <a:gd name="adj" fmla="val 13293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lien les lois de Snell-Descartes en 2nde + compétence numérique méthode d’Euler en 1ère STL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283" name="e) Réflexion sur une paroi d’admittance uniforme"/>
          <p:cNvSpPr txBox="1"/>
          <p:nvPr/>
        </p:nvSpPr>
        <p:spPr>
          <a:xfrm>
            <a:off x="1994673" y="1576548"/>
            <a:ext cx="1579772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e) Réflexion sur une paroi d’admittance uniforme</a:t>
            </a:r>
          </a:p>
        </p:txBody>
      </p:sp>
      <p:sp>
        <p:nvSpPr>
          <p:cNvPr id="284" name="Équation"/>
          <p:cNvSpPr txBox="1"/>
          <p:nvPr/>
        </p:nvSpPr>
        <p:spPr>
          <a:xfrm>
            <a:off x="11902202" y="11010533"/>
            <a:ext cx="3024367" cy="5810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287" name="Grouper"/>
          <p:cNvGrpSpPr/>
          <p:nvPr/>
        </p:nvGrpSpPr>
        <p:grpSpPr>
          <a:xfrm>
            <a:off x="13679836" y="10721225"/>
            <a:ext cx="1441184" cy="2650845"/>
            <a:chOff x="0" y="0"/>
            <a:chExt cx="1441182" cy="2650843"/>
          </a:xfrm>
        </p:grpSpPr>
        <p:sp>
          <p:nvSpPr>
            <p:cNvPr id="285" name="Ovale"/>
            <p:cNvSpPr/>
            <p:nvPr/>
          </p:nvSpPr>
          <p:spPr>
            <a:xfrm>
              <a:off x="651490" y="0"/>
              <a:ext cx="789693" cy="1105503"/>
            </a:xfrm>
            <a:prstGeom prst="ellipse">
              <a:avLst/>
            </a:prstGeom>
            <a:noFill/>
            <a:ln w="635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6" name="Partie réactive"/>
            <p:cNvSpPr/>
            <p:nvPr/>
          </p:nvSpPr>
          <p:spPr>
            <a:xfrm>
              <a:off x="0" y="138084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6">
                      <a:satOff val="-20754"/>
                      <a:lumOff val="-16738"/>
                    </a:schemeClr>
                  </a:solidFill>
                </a:defRPr>
              </a:lvl1pPr>
            </a:lstStyle>
            <a:p>
              <a:pPr/>
              <a:r>
                <a:t>Partie réactive</a:t>
              </a:r>
            </a:p>
          </p:txBody>
        </p:sp>
      </p:grpSp>
      <p:grpSp>
        <p:nvGrpSpPr>
          <p:cNvPr id="290" name="Grouper"/>
          <p:cNvGrpSpPr/>
          <p:nvPr/>
        </p:nvGrpSpPr>
        <p:grpSpPr>
          <a:xfrm>
            <a:off x="11883032" y="10748305"/>
            <a:ext cx="1762316" cy="2953611"/>
            <a:chOff x="3661709" y="0"/>
            <a:chExt cx="1762314" cy="2953610"/>
          </a:xfrm>
        </p:grpSpPr>
        <p:sp>
          <p:nvSpPr>
            <p:cNvPr id="288" name="Ovale"/>
            <p:cNvSpPr/>
            <p:nvPr/>
          </p:nvSpPr>
          <p:spPr>
            <a:xfrm>
              <a:off x="4668016" y="0"/>
              <a:ext cx="756009" cy="1105503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9" name="Partie résistive…"/>
            <p:cNvSpPr/>
            <p:nvPr/>
          </p:nvSpPr>
          <p:spPr>
            <a:xfrm>
              <a:off x="3661709" y="16836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Partie résistive</a:t>
              </a:r>
            </a:p>
            <a:p>
              <a:pPr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 (</a:t>
              </a:r>
              <a14:m>
                <m:oMath>
                  <m:sSub>
                    <m:e>
                      <m:r>
                        <a:rPr xmlns:a="http://schemas.openxmlformats.org/drawingml/2006/main" sz="435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35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435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a14:m>
              <a:r>
                <a:t> pour une paroi avec pertes)</a:t>
              </a:r>
              <a:endParaRPr>
                <a:solidFill>
                  <a:srgbClr val="EE220C"/>
                </a:solidFill>
              </a:endParaRPr>
            </a:p>
          </p:txBody>
        </p:sp>
      </p:grpSp>
      <p:sp>
        <p:nvSpPr>
          <p:cNvPr id="291" name="Équation"/>
          <p:cNvSpPr txBox="1"/>
          <p:nvPr/>
        </p:nvSpPr>
        <p:spPr>
          <a:xfrm>
            <a:off x="5744816" y="10721225"/>
            <a:ext cx="1538672" cy="1308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num>
                    <m:den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den>
                  </m:f>
                </m:oMath>
              </m:oMathPara>
            </a14:m>
            <a:endParaRPr sz="4900"/>
          </a:p>
        </p:txBody>
      </p:sp>
      <p:sp>
        <p:nvSpPr>
          <p:cNvPr id="292" name="Condition aux limites :"/>
          <p:cNvSpPr txBox="1"/>
          <p:nvPr/>
        </p:nvSpPr>
        <p:spPr>
          <a:xfrm>
            <a:off x="15683977" y="4007245"/>
            <a:ext cx="8452677" cy="727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Condition aux limites : </a:t>
            </a:r>
            <a14:m>
              <m:oMath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grpSp>
        <p:nvGrpSpPr>
          <p:cNvPr id="320" name="Grouper"/>
          <p:cNvGrpSpPr/>
          <p:nvPr/>
        </p:nvGrpSpPr>
        <p:grpSpPr>
          <a:xfrm>
            <a:off x="1311869" y="2956761"/>
            <a:ext cx="13964698" cy="7329191"/>
            <a:chOff x="0" y="0"/>
            <a:chExt cx="13964696" cy="7329189"/>
          </a:xfrm>
        </p:grpSpPr>
        <p:grpSp>
          <p:nvGrpSpPr>
            <p:cNvPr id="298" name="Grouper"/>
            <p:cNvGrpSpPr/>
            <p:nvPr/>
          </p:nvGrpSpPr>
          <p:grpSpPr>
            <a:xfrm>
              <a:off x="1147431" y="0"/>
              <a:ext cx="3444205" cy="1564050"/>
              <a:chOff x="0" y="0"/>
              <a:chExt cx="3444203" cy="1564049"/>
            </a:xfrm>
          </p:grpSpPr>
          <p:sp>
            <p:nvSpPr>
              <p:cNvPr id="293" name="Ligne"/>
              <p:cNvSpPr/>
              <p:nvPr/>
            </p:nvSpPr>
            <p:spPr>
              <a:xfrm>
                <a:off x="0" y="0"/>
                <a:ext cx="3444204" cy="0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4" name="Ligne"/>
              <p:cNvSpPr/>
              <p:nvPr/>
            </p:nvSpPr>
            <p:spPr>
              <a:xfrm>
                <a:off x="0" y="391012"/>
                <a:ext cx="3444204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5" name="Ligne"/>
              <p:cNvSpPr/>
              <p:nvPr/>
            </p:nvSpPr>
            <p:spPr>
              <a:xfrm>
                <a:off x="0" y="1564049"/>
                <a:ext cx="3444204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6" name="Ligne"/>
              <p:cNvSpPr/>
              <p:nvPr/>
            </p:nvSpPr>
            <p:spPr>
              <a:xfrm>
                <a:off x="0" y="1173037"/>
                <a:ext cx="3444204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7" name="Ligne"/>
              <p:cNvSpPr/>
              <p:nvPr/>
            </p:nvSpPr>
            <p:spPr>
              <a:xfrm>
                <a:off x="0" y="782024"/>
                <a:ext cx="3444204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99" name="Ligne"/>
            <p:cNvSpPr/>
            <p:nvPr/>
          </p:nvSpPr>
          <p:spPr>
            <a:xfrm>
              <a:off x="1228689" y="1995210"/>
              <a:ext cx="3281690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0" name="Ligne"/>
            <p:cNvSpPr/>
            <p:nvPr/>
          </p:nvSpPr>
          <p:spPr>
            <a:xfrm>
              <a:off x="1228689" y="2386223"/>
              <a:ext cx="2966296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" name="Ligne"/>
            <p:cNvSpPr/>
            <p:nvPr/>
          </p:nvSpPr>
          <p:spPr>
            <a:xfrm>
              <a:off x="1228689" y="2777235"/>
              <a:ext cx="2672370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2" name="Ligne"/>
            <p:cNvSpPr/>
            <p:nvPr/>
          </p:nvSpPr>
          <p:spPr>
            <a:xfrm>
              <a:off x="1228689" y="3168248"/>
              <a:ext cx="2349468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3" name="Ligne"/>
            <p:cNvSpPr/>
            <p:nvPr/>
          </p:nvSpPr>
          <p:spPr>
            <a:xfrm>
              <a:off x="1228689" y="4341285"/>
              <a:ext cx="1547736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4" name="Ligne"/>
            <p:cNvSpPr/>
            <p:nvPr/>
          </p:nvSpPr>
          <p:spPr>
            <a:xfrm>
              <a:off x="1228689" y="3950273"/>
              <a:ext cx="1766011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" name="Ligne"/>
            <p:cNvSpPr/>
            <p:nvPr/>
          </p:nvSpPr>
          <p:spPr>
            <a:xfrm>
              <a:off x="1228689" y="3559260"/>
              <a:ext cx="2066684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6" name="Ligne"/>
            <p:cNvSpPr/>
            <p:nvPr/>
          </p:nvSpPr>
          <p:spPr>
            <a:xfrm flipV="1">
              <a:off x="866817" y="1927702"/>
              <a:ext cx="1" cy="404514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7" name="Équation"/>
            <p:cNvSpPr txBox="1"/>
            <p:nvPr/>
          </p:nvSpPr>
          <p:spPr>
            <a:xfrm>
              <a:off x="243473" y="3760281"/>
              <a:ext cx="244197" cy="3799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m:oMathPara>
              </a14:m>
              <a:endParaRPr sz="4400"/>
            </a:p>
          </p:txBody>
        </p:sp>
        <p:sp>
          <p:nvSpPr>
            <p:cNvPr id="308" name="Flèche"/>
            <p:cNvSpPr/>
            <p:nvPr/>
          </p:nvSpPr>
          <p:spPr>
            <a:xfrm flipH="1" rot="13500000">
              <a:off x="4515915" y="3566160"/>
              <a:ext cx="5372878" cy="866230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3">
                <a:hueOff val="914338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9" name="Onde incidente d’amplitude"/>
            <p:cNvSpPr txBox="1"/>
            <p:nvPr/>
          </p:nvSpPr>
          <p:spPr>
            <a:xfrm>
              <a:off x="4410969" y="4789827"/>
              <a:ext cx="3281690" cy="119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r>
                <a:t>Onde incidente d’amplitude </a:t>
              </a:r>
              <a14:m>
                <m:oMath>
                  <m:r>
                    <a:rPr xmlns:a="http://schemas.openxmlformats.org/drawingml/2006/main" sz="4200" i="1">
                      <a:solidFill>
                        <a:srgbClr val="017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a14:m>
              <a:endParaRPr>
                <a:solidFill>
                  <a:srgbClr val="017100"/>
                </a:solidFill>
              </a:endParaRPr>
            </a:p>
          </p:txBody>
        </p:sp>
        <p:sp>
          <p:nvSpPr>
            <p:cNvPr id="310" name="Flèche"/>
            <p:cNvSpPr/>
            <p:nvPr/>
          </p:nvSpPr>
          <p:spPr>
            <a:xfrm rot="18900000">
              <a:off x="8440221" y="3462697"/>
              <a:ext cx="5372878" cy="866230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Onde réfléchie d’amplitude"/>
            <p:cNvSpPr txBox="1"/>
            <p:nvPr/>
          </p:nvSpPr>
          <p:spPr>
            <a:xfrm>
              <a:off x="10519243" y="4789827"/>
              <a:ext cx="3444204" cy="119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pPr>
              <a:r>
                <a:t>Onde réfléchie d’amplitude </a:t>
              </a:r>
              <a14:m>
                <m:oMath>
                  <m:r>
                    <a:rPr xmlns:a="http://schemas.openxmlformats.org/drawingml/2006/main" sz="4300" i="1">
                      <a:solidFill>
                        <a:srgbClr val="F271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a14:m>
              <a:endParaRPr>
                <a:solidFill>
                  <a:srgbClr val="F27200"/>
                </a:solidFill>
              </a:endParaRPr>
            </a:p>
          </p:txBody>
        </p:sp>
        <p:sp>
          <p:nvSpPr>
            <p:cNvPr id="312" name="Ligne"/>
            <p:cNvSpPr/>
            <p:nvPr/>
          </p:nvSpPr>
          <p:spPr>
            <a:xfrm>
              <a:off x="1228689" y="4768705"/>
              <a:ext cx="1292981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3" name="Ligne"/>
            <p:cNvSpPr/>
            <p:nvPr/>
          </p:nvSpPr>
          <p:spPr>
            <a:xfrm>
              <a:off x="1228689" y="5123309"/>
              <a:ext cx="968995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" name="Ligne"/>
            <p:cNvSpPr/>
            <p:nvPr/>
          </p:nvSpPr>
          <p:spPr>
            <a:xfrm>
              <a:off x="1224110" y="5477914"/>
              <a:ext cx="654206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5" name="Ligne"/>
            <p:cNvSpPr/>
            <p:nvPr/>
          </p:nvSpPr>
          <p:spPr>
            <a:xfrm>
              <a:off x="1228689" y="5832519"/>
              <a:ext cx="354447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6" name="Rectangle aux angles arrondis"/>
            <p:cNvSpPr/>
            <p:nvPr/>
          </p:nvSpPr>
          <p:spPr>
            <a:xfrm>
              <a:off x="0" y="6059189"/>
              <a:ext cx="13964697" cy="1270001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rgbClr val="D5D5D5"/>
                </a:gs>
                <a:gs pos="100000">
                  <a:srgbClr val="5E5E5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7" name="Paroi d’admittance Y"/>
            <p:cNvSpPr txBox="1"/>
            <p:nvPr/>
          </p:nvSpPr>
          <p:spPr>
            <a:xfrm>
              <a:off x="6406617" y="6389262"/>
              <a:ext cx="4280600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Paroi d’admittance Y</a:t>
              </a:r>
            </a:p>
          </p:txBody>
        </p:sp>
        <p:sp>
          <p:nvSpPr>
            <p:cNvPr id="318" name="Équation"/>
            <p:cNvSpPr txBox="1"/>
            <p:nvPr/>
          </p:nvSpPr>
          <p:spPr>
            <a:xfrm>
              <a:off x="8219214" y="3305434"/>
              <a:ext cx="1763650" cy="381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45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m:oMathPara>
              </a14:m>
              <a:endParaRPr sz="4500"/>
            </a:p>
          </p:txBody>
        </p:sp>
        <p:sp>
          <p:nvSpPr>
            <p:cNvPr id="319" name="Coefficient de réflexion"/>
            <p:cNvSpPr txBox="1"/>
            <p:nvPr/>
          </p:nvSpPr>
          <p:spPr>
            <a:xfrm>
              <a:off x="6783081" y="2609415"/>
              <a:ext cx="4635916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rgbClr val="1932F6"/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Coefficient de réflexion</a:t>
              </a:r>
            </a:p>
          </p:txBody>
        </p:sp>
      </p:grpSp>
      <p:sp>
        <p:nvSpPr>
          <p:cNvPr id="321" name="Conservation de l’énergie :…"/>
          <p:cNvSpPr txBox="1"/>
          <p:nvPr/>
        </p:nvSpPr>
        <p:spPr>
          <a:xfrm>
            <a:off x="15767260" y="5600505"/>
            <a:ext cx="7740294" cy="142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90000"/>
              </a:lnSpc>
              <a:spcBef>
                <a:spcPts val="1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Conservation de l’énergie :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R</m:t>
                </m:r>
                <m:sSup>
                  <m:e>
                    <m:r>
                      <a:rPr xmlns:a="http://schemas.openxmlformats.org/drawingml/2006/main" sz="4350" i="1">
                        <a:solidFill>
                          <a:srgbClr val="ED220B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4350" i="1">
                        <a:solidFill>
                          <a:srgbClr val="ED220B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35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C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ED220B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ED220B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où </a:t>
            </a:r>
            <a14:m>
              <m:oMath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  <p:sp>
        <p:nvSpPr>
          <p:cNvPr id="322" name="Donc sans pertes ( ), ."/>
          <p:cNvSpPr txBox="1"/>
          <p:nvPr/>
        </p:nvSpPr>
        <p:spPr>
          <a:xfrm>
            <a:off x="15814654" y="7928512"/>
            <a:ext cx="8191325" cy="75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Donc sans pertes (</a:t>
            </a:r>
            <a14:m>
              <m:oMath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),</a:t>
            </a:r>
            <a14:m>
              <m:oMath>
                <m:r>
                  <a:rPr xmlns:a="http://schemas.openxmlformats.org/drawingml/2006/main" sz="47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7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47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7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.</a:t>
            </a:r>
            <a:endParaRPr>
              <a:solidFill>
                <a:srgbClr val="EE220C"/>
              </a:solidFill>
            </a:endParaRPr>
          </a:p>
        </p:txBody>
      </p:sp>
      <p:sp>
        <p:nvSpPr>
          <p:cNvPr id="323" name="Indépendamment de   et de"/>
          <p:cNvSpPr txBox="1"/>
          <p:nvPr/>
        </p:nvSpPr>
        <p:spPr>
          <a:xfrm>
            <a:off x="15856511" y="9505007"/>
            <a:ext cx="8191325" cy="741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90000"/>
              </a:lnSpc>
              <a:spcBef>
                <a:spcPts val="1600"/>
              </a:spcBef>
              <a:buSzPct val="123000"/>
              <a:buChar char="•"/>
              <a:defRPr b="1" sz="3500">
                <a:solidFill>
                  <a:srgbClr val="000000"/>
                </a:solidFill>
              </a:defRPr>
            </a:pPr>
            <a:r>
              <a:t>Indépendamment de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 et de </a:t>
            </a: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</a:p>
        </p:txBody>
      </p:sp>
      <p:sp>
        <p:nvSpPr>
          <p:cNvPr id="324" name="Application didactique :…"/>
          <p:cNvSpPr/>
          <p:nvPr/>
        </p:nvSpPr>
        <p:spPr>
          <a:xfrm>
            <a:off x="18250913" y="703250"/>
            <a:ext cx="5772199" cy="2188394"/>
          </a:xfrm>
          <a:prstGeom prst="roundRect">
            <a:avLst>
              <a:gd name="adj" fmla="val 11268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lien avec la réflexion d’une onde acoustique en terminale STL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6"/>
      <p:bldP build="whole" bldLvl="1" animBg="1" rev="0" advAuto="0" spid="324" grpId="9"/>
      <p:bldP build="whole" bldLvl="1" animBg="1" rev="0" advAuto="0" spid="292" grpId="5"/>
      <p:bldP build="whole" bldLvl="1" animBg="1" rev="0" advAuto="0" spid="291" grpId="1"/>
      <p:bldP build="whole" bldLvl="1" animBg="1" rev="0" advAuto="0" spid="287" grpId="3"/>
      <p:bldP build="whole" bldLvl="1" animBg="1" rev="0" advAuto="0" spid="322" grpId="7"/>
      <p:bldP build="whole" bldLvl="1" animBg="1" rev="0" advAuto="0" spid="290" grpId="4"/>
      <p:bldP build="whole" bldLvl="1" animBg="1" rev="0" advAuto="0" spid="284" grpId="2"/>
      <p:bldP build="whole" bldLvl="1" animBg="1" rev="0" advAuto="0" spid="323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328" name="e) Réflexion sur une paroi d’admittance uniforme"/>
          <p:cNvSpPr txBox="1"/>
          <p:nvPr/>
        </p:nvSpPr>
        <p:spPr>
          <a:xfrm>
            <a:off x="1994673" y="1576548"/>
            <a:ext cx="1579772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e) Réflexion sur une paroi d’admittance uniforme</a:t>
            </a:r>
          </a:p>
        </p:txBody>
      </p:sp>
      <p:sp>
        <p:nvSpPr>
          <p:cNvPr id="329" name="Tracé du coefficient d’absorption :"/>
          <p:cNvSpPr txBox="1"/>
          <p:nvPr/>
        </p:nvSpPr>
        <p:spPr>
          <a:xfrm>
            <a:off x="779490" y="2468806"/>
            <a:ext cx="9925509" cy="727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</a:defRPr>
            </a:pPr>
            <a:r>
              <a:t>Tracé du coefficient d’absorption : </a:t>
            </a:r>
            <a14:m>
              <m:oMath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p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</p:txBody>
      </p:sp>
      <p:pic>
        <p:nvPicPr>
          <p:cNvPr id="330" name="A_fn_theta_5.png" descr="A_fn_theta_5.png"/>
          <p:cNvPicPr>
            <a:picLocks noChangeAspect="1"/>
          </p:cNvPicPr>
          <p:nvPr/>
        </p:nvPicPr>
        <p:blipFill>
          <a:blip r:embed="rId2">
            <a:extLst/>
          </a:blip>
          <a:srcRect l="6873" t="0" r="6873" b="0"/>
          <a:stretch>
            <a:fillRect/>
          </a:stretch>
        </p:blipFill>
        <p:spPr>
          <a:xfrm>
            <a:off x="196788" y="3438105"/>
            <a:ext cx="20917197" cy="95800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er"/>
          <p:cNvGrpSpPr/>
          <p:nvPr/>
        </p:nvGrpSpPr>
        <p:grpSpPr>
          <a:xfrm>
            <a:off x="13773269" y="2933257"/>
            <a:ext cx="3845453" cy="2139486"/>
            <a:chOff x="0" y="0"/>
            <a:chExt cx="3845452" cy="2139484"/>
          </a:xfrm>
        </p:grpSpPr>
        <p:sp>
          <p:nvSpPr>
            <p:cNvPr id="331" name="Cercle"/>
            <p:cNvSpPr/>
            <p:nvPr/>
          </p:nvSpPr>
          <p:spPr>
            <a:xfrm>
              <a:off x="1287726" y="869484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2" name="Absorption parfaite"/>
            <p:cNvSpPr txBox="1"/>
            <p:nvPr/>
          </p:nvSpPr>
          <p:spPr>
            <a:xfrm>
              <a:off x="0" y="0"/>
              <a:ext cx="3845453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Absorption parfaite</a:t>
              </a:r>
            </a:p>
          </p:txBody>
        </p:sp>
      </p:grpSp>
      <p:sp>
        <p:nvSpPr>
          <p:cNvPr id="334" name="Sans écoulement…"/>
          <p:cNvSpPr txBox="1"/>
          <p:nvPr/>
        </p:nvSpPr>
        <p:spPr>
          <a:xfrm>
            <a:off x="20593580" y="5810107"/>
            <a:ext cx="3548975" cy="345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rgbClr val="000000"/>
                </a:solidFill>
                <a:latin typeface="Effra-Light"/>
                <a:ea typeface="Effra-Light"/>
                <a:cs typeface="Effra-Light"/>
                <a:sym typeface="Effra-Light"/>
              </a:defRPr>
            </a:pPr>
            <a:r>
              <a:t>Sans écoulement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chemeClr val="accent1">
                    <a:lumOff val="-13575"/>
                  </a:schemeClr>
                </a:solidFill>
                <a:latin typeface="Effra-Light"/>
                <a:ea typeface="Effra-Light"/>
                <a:cs typeface="Effra-Light"/>
                <a:sym typeface="Effra-Light"/>
              </a:defRPr>
            </a:pPr>
            <a:r>
              <a:t>M=0.2, </a:t>
            </a:r>
            <a14:m>
              <m:oMath>
                <m:r>
                  <a:rPr xmlns:a="http://schemas.openxmlformats.org/drawingml/2006/main" sz="4250" i="1">
                    <a:solidFill>
                      <a:srgbClr val="0075B9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250" i="1">
                    <a:solidFill>
                      <a:srgbClr val="0075B9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=1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chemeClr val="accent5">
                    <a:lumOff val="-29866"/>
                  </a:schemeClr>
                </a:solidFill>
                <a:latin typeface="Effra-Light"/>
                <a:ea typeface="Effra-Light"/>
                <a:cs typeface="Effra-Light"/>
                <a:sym typeface="Effra-Light"/>
              </a:defRPr>
            </a:pPr>
            <a:r>
              <a:t>M=0.4, </a:t>
            </a:r>
            <a14:m>
              <m:oMath>
                <m:r>
                  <a:rPr xmlns:a="http://schemas.openxmlformats.org/drawingml/2006/main" sz="4250" i="1">
                    <a:solidFill>
                      <a:srgbClr val="B417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250" i="1">
                    <a:solidFill>
                      <a:srgbClr val="B417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=1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chemeClr val="accent4">
                    <a:hueOff val="-476017"/>
                    <a:lumOff val="-10042"/>
                  </a:schemeClr>
                </a:solidFill>
                <a:latin typeface="Effra-Light"/>
                <a:ea typeface="Effra-Light"/>
                <a:cs typeface="Effra-Light"/>
                <a:sym typeface="Effra-Light"/>
              </a:defRPr>
            </a:pPr>
            <a:r>
              <a:t>M=0.2, </a:t>
            </a:r>
            <a14:m>
              <m:oMath>
                <m:r>
                  <a:rPr xmlns:a="http://schemas.openxmlformats.org/drawingml/2006/main" sz="4250" i="1">
                    <a:solidFill>
                      <a:srgbClr val="FDAD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250" i="1">
                    <a:solidFill>
                      <a:srgbClr val="FDAD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=20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35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Effra-Light"/>
                <a:ea typeface="Effra-Light"/>
                <a:cs typeface="Effra-Light"/>
                <a:sym typeface="Effra-Light"/>
              </a:defRPr>
            </a:pPr>
            <a:r>
              <a:t>M=0.23, </a:t>
            </a:r>
            <a14:m>
              <m:oMath>
                <m:r>
                  <a:rPr xmlns:a="http://schemas.openxmlformats.org/drawingml/2006/main" sz="4250" i="1">
                    <a:solidFill>
                      <a:srgbClr val="017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250" i="1">
                    <a:solidFill>
                      <a:srgbClr val="017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=45.3</a:t>
            </a:r>
            <a:endParaRPr>
              <a:solidFill>
                <a:srgbClr val="017100"/>
              </a:solidFill>
            </a:endParaRPr>
          </a:p>
        </p:txBody>
      </p:sp>
      <p:sp>
        <p:nvSpPr>
          <p:cNvPr id="335" name="Équation"/>
          <p:cNvSpPr txBox="1"/>
          <p:nvPr/>
        </p:nvSpPr>
        <p:spPr>
          <a:xfrm>
            <a:off x="21045861" y="10714998"/>
            <a:ext cx="3141351" cy="3498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</m:oMath>
              </m:oMathPara>
            </a14:m>
            <a:endParaRPr sz="3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339" name="e) Réflexion sur une paroi d’admittance uniforme"/>
          <p:cNvSpPr txBox="1"/>
          <p:nvPr/>
        </p:nvSpPr>
        <p:spPr>
          <a:xfrm>
            <a:off x="1994673" y="1576548"/>
            <a:ext cx="1579772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e) Réflexion sur une paroi d’admittance uniforme</a:t>
            </a:r>
          </a:p>
        </p:txBody>
      </p:sp>
      <p:grpSp>
        <p:nvGrpSpPr>
          <p:cNvPr id="344" name="Grouper"/>
          <p:cNvGrpSpPr/>
          <p:nvPr/>
        </p:nvGrpSpPr>
        <p:grpSpPr>
          <a:xfrm>
            <a:off x="142272" y="2427654"/>
            <a:ext cx="11667314" cy="8373994"/>
            <a:chOff x="0" y="0"/>
            <a:chExt cx="11667313" cy="8373993"/>
          </a:xfrm>
        </p:grpSpPr>
        <p:pic>
          <p:nvPicPr>
            <p:cNvPr id="340" name="C.png" descr="C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734" b="9790"/>
            <a:stretch>
              <a:fillRect/>
            </a:stretch>
          </p:blipFill>
          <p:spPr>
            <a:xfrm>
              <a:off x="0" y="0"/>
              <a:ext cx="11667314" cy="8373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Rectangle"/>
            <p:cNvSpPr/>
            <p:nvPr/>
          </p:nvSpPr>
          <p:spPr>
            <a:xfrm>
              <a:off x="2976984" y="1134891"/>
              <a:ext cx="1449227" cy="7921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2" name="Rectangle"/>
            <p:cNvSpPr/>
            <p:nvPr/>
          </p:nvSpPr>
          <p:spPr>
            <a:xfrm>
              <a:off x="6370917" y="1134891"/>
              <a:ext cx="3308087" cy="9556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3" name="Rectangle"/>
            <p:cNvSpPr/>
            <p:nvPr/>
          </p:nvSpPr>
          <p:spPr>
            <a:xfrm>
              <a:off x="4746276" y="1686214"/>
              <a:ext cx="333424" cy="3649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9" name="Grouper"/>
          <p:cNvGrpSpPr/>
          <p:nvPr/>
        </p:nvGrpSpPr>
        <p:grpSpPr>
          <a:xfrm>
            <a:off x="12574413" y="2483674"/>
            <a:ext cx="11667316" cy="8261954"/>
            <a:chOff x="0" y="0"/>
            <a:chExt cx="11667314" cy="8261953"/>
          </a:xfrm>
        </p:grpSpPr>
        <p:pic>
          <p:nvPicPr>
            <p:cNvPr id="345" name="D.png" descr="D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5805" b="11063"/>
            <a:stretch>
              <a:fillRect/>
            </a:stretch>
          </p:blipFill>
          <p:spPr>
            <a:xfrm>
              <a:off x="0" y="0"/>
              <a:ext cx="11667315" cy="8261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6" name="Rectangle"/>
            <p:cNvSpPr/>
            <p:nvPr/>
          </p:nvSpPr>
          <p:spPr>
            <a:xfrm>
              <a:off x="2733441" y="990523"/>
              <a:ext cx="1510322" cy="825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7" name="Rectangle"/>
            <p:cNvSpPr/>
            <p:nvPr/>
          </p:nvSpPr>
          <p:spPr>
            <a:xfrm>
              <a:off x="6505458" y="990523"/>
              <a:ext cx="3546000" cy="9959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Rectangle"/>
            <p:cNvSpPr/>
            <p:nvPr/>
          </p:nvSpPr>
          <p:spPr>
            <a:xfrm>
              <a:off x="4627443" y="1701540"/>
              <a:ext cx="347480" cy="3803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0" name="Ligne"/>
          <p:cNvSpPr/>
          <p:nvPr/>
        </p:nvSpPr>
        <p:spPr>
          <a:xfrm>
            <a:off x="2884205" y="6034942"/>
            <a:ext cx="3142852" cy="2722078"/>
          </a:xfrm>
          <a:prstGeom prst="line">
            <a:avLst/>
          </a:prstGeom>
          <a:ln w="139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Ligne"/>
          <p:cNvSpPr/>
          <p:nvPr/>
        </p:nvSpPr>
        <p:spPr>
          <a:xfrm flipH="1">
            <a:off x="19258079" y="6034941"/>
            <a:ext cx="3142852" cy="2722078"/>
          </a:xfrm>
          <a:prstGeom prst="line">
            <a:avLst/>
          </a:prstGeom>
          <a:ln w="139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Ligne"/>
          <p:cNvSpPr/>
          <p:nvPr/>
        </p:nvSpPr>
        <p:spPr>
          <a:xfrm flipV="1">
            <a:off x="7182244" y="5982142"/>
            <a:ext cx="3142852" cy="2722078"/>
          </a:xfrm>
          <a:prstGeom prst="line">
            <a:avLst/>
          </a:prstGeom>
          <a:ln w="139700">
            <a:solidFill>
              <a:schemeClr val="accent4">
                <a:hueOff val="-1247790"/>
                <a:lumOff val="-1232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Absorption parfaite unilatérale"/>
          <p:cNvSpPr txBox="1"/>
          <p:nvPr/>
        </p:nvSpPr>
        <p:spPr>
          <a:xfrm>
            <a:off x="7821250" y="11095399"/>
            <a:ext cx="85509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Effra-Light"/>
                <a:ea typeface="Effra-Light"/>
                <a:cs typeface="Effra-Light"/>
                <a:sym typeface="Effra-Light"/>
              </a:defRPr>
            </a:lvl1pPr>
          </a:lstStyle>
          <a:p>
            <a:pPr/>
            <a:r>
              <a:t>Absorption parfaite unilatérale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357" name="f) Réflexion sur une paroi d’admittance périodique (métasurface)"/>
          <p:cNvSpPr txBox="1"/>
          <p:nvPr/>
        </p:nvSpPr>
        <p:spPr>
          <a:xfrm>
            <a:off x="1994673" y="1576548"/>
            <a:ext cx="2083181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f) Réflexion sur une paroi d’admittance périodique (métasurface)</a:t>
            </a:r>
          </a:p>
        </p:txBody>
      </p:sp>
      <p:grpSp>
        <p:nvGrpSpPr>
          <p:cNvPr id="392" name="Grouper"/>
          <p:cNvGrpSpPr/>
          <p:nvPr/>
        </p:nvGrpSpPr>
        <p:grpSpPr>
          <a:xfrm>
            <a:off x="230666" y="3316567"/>
            <a:ext cx="13542322" cy="6365572"/>
            <a:chOff x="0" y="0"/>
            <a:chExt cx="13542320" cy="6365571"/>
          </a:xfrm>
        </p:grpSpPr>
        <p:grpSp>
          <p:nvGrpSpPr>
            <p:cNvPr id="365" name="Grouper"/>
            <p:cNvGrpSpPr/>
            <p:nvPr/>
          </p:nvGrpSpPr>
          <p:grpSpPr>
            <a:xfrm>
              <a:off x="942411" y="0"/>
              <a:ext cx="2740269" cy="1866578"/>
              <a:chOff x="0" y="0"/>
              <a:chExt cx="2740268" cy="1866577"/>
            </a:xfrm>
          </p:grpSpPr>
          <p:sp>
            <p:nvSpPr>
              <p:cNvPr id="358" name="Ligne"/>
              <p:cNvSpPr/>
              <p:nvPr/>
            </p:nvSpPr>
            <p:spPr>
              <a:xfrm>
                <a:off x="0" y="0"/>
                <a:ext cx="2740269" cy="0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9" name="Ligne"/>
              <p:cNvSpPr/>
              <p:nvPr/>
            </p:nvSpPr>
            <p:spPr>
              <a:xfrm>
                <a:off x="0" y="311096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0" name="Ligne"/>
              <p:cNvSpPr/>
              <p:nvPr/>
            </p:nvSpPr>
            <p:spPr>
              <a:xfrm>
                <a:off x="0" y="622192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1" name="Ligne"/>
              <p:cNvSpPr/>
              <p:nvPr/>
            </p:nvSpPr>
            <p:spPr>
              <a:xfrm>
                <a:off x="0" y="933288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2" name="Ligne"/>
              <p:cNvSpPr/>
              <p:nvPr/>
            </p:nvSpPr>
            <p:spPr>
              <a:xfrm>
                <a:off x="0" y="1866577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3" name="Ligne"/>
              <p:cNvSpPr/>
              <p:nvPr/>
            </p:nvSpPr>
            <p:spPr>
              <a:xfrm>
                <a:off x="0" y="1555481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4" name="Ligne"/>
              <p:cNvSpPr/>
              <p:nvPr/>
            </p:nvSpPr>
            <p:spPr>
              <a:xfrm>
                <a:off x="0" y="1244385"/>
                <a:ext cx="2740269" cy="1"/>
              </a:xfrm>
              <a:prstGeom prst="line">
                <a:avLst/>
              </a:prstGeom>
              <a:noFill/>
              <a:ln w="50800" cap="flat">
                <a:solidFill>
                  <a:srgbClr val="07AED5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66" name="Ligne"/>
            <p:cNvSpPr/>
            <p:nvPr/>
          </p:nvSpPr>
          <p:spPr>
            <a:xfrm>
              <a:off x="977566" y="2121764"/>
              <a:ext cx="2610970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7" name="Ligne"/>
            <p:cNvSpPr/>
            <p:nvPr/>
          </p:nvSpPr>
          <p:spPr>
            <a:xfrm>
              <a:off x="977566" y="2432860"/>
              <a:ext cx="2360037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8" name="Ligne"/>
            <p:cNvSpPr/>
            <p:nvPr/>
          </p:nvSpPr>
          <p:spPr>
            <a:xfrm>
              <a:off x="977566" y="2743957"/>
              <a:ext cx="2126185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69" name="Ligne"/>
            <p:cNvSpPr/>
            <p:nvPr/>
          </p:nvSpPr>
          <p:spPr>
            <a:xfrm>
              <a:off x="977566" y="3055053"/>
              <a:ext cx="1869278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0" name="Ligne"/>
            <p:cNvSpPr/>
            <p:nvPr/>
          </p:nvSpPr>
          <p:spPr>
            <a:xfrm>
              <a:off x="977566" y="3988341"/>
              <a:ext cx="1231406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1" name="Ligne"/>
            <p:cNvSpPr/>
            <p:nvPr/>
          </p:nvSpPr>
          <p:spPr>
            <a:xfrm>
              <a:off x="977566" y="3677246"/>
              <a:ext cx="1405070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2" name="Ligne"/>
            <p:cNvSpPr/>
            <p:nvPr/>
          </p:nvSpPr>
          <p:spPr>
            <a:xfrm>
              <a:off x="977566" y="3366149"/>
              <a:ext cx="1644291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3" name="Ligne"/>
            <p:cNvSpPr/>
            <p:nvPr/>
          </p:nvSpPr>
          <p:spPr>
            <a:xfrm flipV="1">
              <a:off x="689655" y="2068053"/>
              <a:ext cx="1" cy="321838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4" name="Équation"/>
            <p:cNvSpPr txBox="1"/>
            <p:nvPr/>
          </p:nvSpPr>
          <p:spPr>
            <a:xfrm>
              <a:off x="193711" y="3526084"/>
              <a:ext cx="193803" cy="30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m:oMathPara>
              </a14:m>
              <a:endParaRPr sz="3500"/>
            </a:p>
          </p:txBody>
        </p:sp>
        <p:sp>
          <p:nvSpPr>
            <p:cNvPr id="375" name="Onde incidente"/>
            <p:cNvSpPr txBox="1"/>
            <p:nvPr/>
          </p:nvSpPr>
          <p:spPr>
            <a:xfrm>
              <a:off x="5349409" y="3131286"/>
              <a:ext cx="2469975" cy="1409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Onde incidente</a:t>
              </a:r>
            </a:p>
          </p:txBody>
        </p:sp>
        <p:sp>
          <p:nvSpPr>
            <p:cNvPr id="376" name="Flèche"/>
            <p:cNvSpPr/>
            <p:nvPr/>
          </p:nvSpPr>
          <p:spPr>
            <a:xfrm rot="18900000">
              <a:off x="8347981" y="3396012"/>
              <a:ext cx="4274756" cy="689187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7" name="Ondes réfléchies"/>
            <p:cNvSpPr txBox="1"/>
            <p:nvPr/>
          </p:nvSpPr>
          <p:spPr>
            <a:xfrm>
              <a:off x="10407150" y="669586"/>
              <a:ext cx="2744711" cy="1534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4">
                      <a:hueOff val="-1247790"/>
                      <a:lumOff val="-12326"/>
                    </a:schemeClr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Ondes réfléchies</a:t>
              </a:r>
            </a:p>
          </p:txBody>
        </p:sp>
        <p:sp>
          <p:nvSpPr>
            <p:cNvPr id="378" name="Ligne"/>
            <p:cNvSpPr/>
            <p:nvPr/>
          </p:nvSpPr>
          <p:spPr>
            <a:xfrm>
              <a:off x="977566" y="4328405"/>
              <a:ext cx="1028718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9" name="Ligne"/>
            <p:cNvSpPr/>
            <p:nvPr/>
          </p:nvSpPr>
          <p:spPr>
            <a:xfrm>
              <a:off x="977566" y="4610534"/>
              <a:ext cx="770950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0" name="Ligne"/>
            <p:cNvSpPr/>
            <p:nvPr/>
          </p:nvSpPr>
          <p:spPr>
            <a:xfrm>
              <a:off x="973923" y="4892664"/>
              <a:ext cx="520498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1" name="Ligne"/>
            <p:cNvSpPr/>
            <p:nvPr/>
          </p:nvSpPr>
          <p:spPr>
            <a:xfrm>
              <a:off x="977566" y="5174794"/>
              <a:ext cx="282005" cy="1"/>
            </a:xfrm>
            <a:prstGeom prst="line">
              <a:avLst/>
            </a:prstGeom>
            <a:noFill/>
            <a:ln w="50800" cap="flat">
              <a:solidFill>
                <a:srgbClr val="07AE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2" name="Rectangle aux angles arrondis"/>
            <p:cNvSpPr/>
            <p:nvPr/>
          </p:nvSpPr>
          <p:spPr>
            <a:xfrm>
              <a:off x="0" y="5355137"/>
              <a:ext cx="13542321" cy="1010435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rgbClr val="C0C0C0"/>
                </a:gs>
                <a:gs pos="14365">
                  <a:srgbClr val="5E5E5E"/>
                </a:gs>
                <a:gs pos="27951">
                  <a:srgbClr val="C0C0C0"/>
                </a:gs>
                <a:gs pos="43178">
                  <a:srgbClr val="5E5E5E"/>
                </a:gs>
                <a:gs pos="57653">
                  <a:srgbClr val="C0C0C0"/>
                </a:gs>
                <a:gs pos="72396">
                  <a:srgbClr val="5E5E5E"/>
                </a:gs>
                <a:gs pos="85788">
                  <a:srgbClr val="C0C0C0"/>
                </a:gs>
                <a:gs pos="99530">
                  <a:srgbClr val="5E5E5E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3" name="Paroi d’admittance périodique Y(x)"/>
            <p:cNvSpPr txBox="1"/>
            <p:nvPr/>
          </p:nvSpPr>
          <p:spPr>
            <a:xfrm>
              <a:off x="3444226" y="5355137"/>
              <a:ext cx="8592849" cy="992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rgbClr val="FFFFFF"/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pPr>
              <a:r>
                <a:t>Paroi d’admittance périodique </a:t>
              </a:r>
              <a:r>
                <a:rPr i="1"/>
                <a:t>Y(x)</a:t>
              </a:r>
            </a:p>
          </p:txBody>
        </p:sp>
        <p:sp>
          <p:nvSpPr>
            <p:cNvPr id="384" name="Flèche"/>
            <p:cNvSpPr/>
            <p:nvPr/>
          </p:nvSpPr>
          <p:spPr>
            <a:xfrm rot="18060000">
              <a:off x="8072866" y="3347692"/>
              <a:ext cx="3784568" cy="689188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5" name="Flèche"/>
            <p:cNvSpPr/>
            <p:nvPr/>
          </p:nvSpPr>
          <p:spPr>
            <a:xfrm rot="16980000">
              <a:off x="7847806" y="3478943"/>
              <a:ext cx="3125591" cy="689188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6" name="Flèche"/>
            <p:cNvSpPr/>
            <p:nvPr/>
          </p:nvSpPr>
          <p:spPr>
            <a:xfrm rot="15840000">
              <a:off x="7852451" y="3822430"/>
              <a:ext cx="2135935" cy="689187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7" name="Flèche"/>
            <p:cNvSpPr/>
            <p:nvPr/>
          </p:nvSpPr>
          <p:spPr>
            <a:xfrm rot="19620000">
              <a:off x="8650808" y="3903398"/>
              <a:ext cx="3784568" cy="689187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8" name="Flèche"/>
            <p:cNvSpPr/>
            <p:nvPr/>
          </p:nvSpPr>
          <p:spPr>
            <a:xfrm rot="20160000">
              <a:off x="8906003" y="4290106"/>
              <a:ext cx="3125591" cy="689188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9" name="Flèche"/>
            <p:cNvSpPr/>
            <p:nvPr/>
          </p:nvSpPr>
          <p:spPr>
            <a:xfrm rot="21420000">
              <a:off x="8968743" y="4852249"/>
              <a:ext cx="2135934" cy="689188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0" name="Flèche"/>
            <p:cNvSpPr/>
            <p:nvPr/>
          </p:nvSpPr>
          <p:spPr>
            <a:xfrm rot="14220000">
              <a:off x="7759996" y="4234522"/>
              <a:ext cx="1745404" cy="689188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1" name="Flèche"/>
            <p:cNvSpPr/>
            <p:nvPr/>
          </p:nvSpPr>
          <p:spPr>
            <a:xfrm flipH="1" rot="13500000">
              <a:off x="5370893" y="3515135"/>
              <a:ext cx="4274756" cy="689187"/>
            </a:xfrm>
            <a:prstGeom prst="rightArrow">
              <a:avLst>
                <a:gd name="adj1" fmla="val 32000"/>
                <a:gd name="adj2" fmla="val 93832"/>
              </a:avLst>
            </a:prstGeom>
            <a:solidFill>
              <a:schemeClr val="accent3">
                <a:hueOff val="914338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3" name="Équation"/>
          <p:cNvSpPr txBox="1"/>
          <p:nvPr/>
        </p:nvSpPr>
        <p:spPr>
          <a:xfrm>
            <a:off x="5270880" y="10010321"/>
            <a:ext cx="4078011" cy="53517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900"/>
          </a:p>
        </p:txBody>
      </p:sp>
      <p:pic>
        <p:nvPicPr>
          <p:cNvPr id="394" name="Exemple_Métasurf.pdf" descr="Exemple_Métasurf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1048" y="2667556"/>
            <a:ext cx="11094779" cy="838088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Présence d’ondes évanescentes dans le champs réfléchi"/>
          <p:cNvSpPr txBox="1"/>
          <p:nvPr/>
        </p:nvSpPr>
        <p:spPr>
          <a:xfrm>
            <a:off x="865663" y="10636904"/>
            <a:ext cx="12272327" cy="139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Présence d’ondes évanescentes dans le champs réfléchi</a:t>
            </a:r>
          </a:p>
        </p:txBody>
      </p:sp>
      <p:sp>
        <p:nvSpPr>
          <p:cNvPr id="396" name="Application didactique :…"/>
          <p:cNvSpPr/>
          <p:nvPr/>
        </p:nvSpPr>
        <p:spPr>
          <a:xfrm>
            <a:off x="14080278" y="11573661"/>
            <a:ext cx="9464116" cy="1272585"/>
          </a:xfrm>
          <a:prstGeom prst="roundRect">
            <a:avLst>
              <a:gd name="adj" fmla="val 1937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décomposition en séries de Fourier en PSI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3"/>
      <p:bldP build="whole" bldLvl="1" animBg="1" rev="0" advAuto="0" spid="394" grpId="2"/>
      <p:bldP build="whole" bldLvl="1" animBg="1" rev="0" advAuto="0" spid="39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400" name="f) Réflexion sur une paroi d’admittance périodique (métasurface)"/>
          <p:cNvSpPr txBox="1"/>
          <p:nvPr/>
        </p:nvSpPr>
        <p:spPr>
          <a:xfrm>
            <a:off x="1994673" y="1576548"/>
            <a:ext cx="20831811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f) Réflexion sur une paroi d’admittance périodique (métasurface)</a:t>
            </a:r>
          </a:p>
        </p:txBody>
      </p:sp>
      <p:grpSp>
        <p:nvGrpSpPr>
          <p:cNvPr id="403" name="Grouper"/>
          <p:cNvGrpSpPr/>
          <p:nvPr/>
        </p:nvGrpSpPr>
        <p:grpSpPr>
          <a:xfrm>
            <a:off x="1158071" y="4841672"/>
            <a:ext cx="10844891" cy="6154491"/>
            <a:chOff x="0" y="0"/>
            <a:chExt cx="10844890" cy="6154489"/>
          </a:xfrm>
        </p:grpSpPr>
        <p:pic>
          <p:nvPicPr>
            <p:cNvPr id="401" name="Control_MetaSurf_Flow.pdf" descr="Control_MetaSurf_Flow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529" r="49594" b="0"/>
            <a:stretch>
              <a:fillRect/>
            </a:stretch>
          </p:blipFill>
          <p:spPr>
            <a:xfrm>
              <a:off x="0" y="333344"/>
              <a:ext cx="10844891" cy="5821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Rectangle"/>
            <p:cNvSpPr/>
            <p:nvPr/>
          </p:nvSpPr>
          <p:spPr>
            <a:xfrm>
              <a:off x="4904584" y="0"/>
              <a:ext cx="1430382" cy="4719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06" name="Grouper"/>
          <p:cNvGrpSpPr/>
          <p:nvPr/>
        </p:nvGrpSpPr>
        <p:grpSpPr>
          <a:xfrm>
            <a:off x="11965316" y="5064476"/>
            <a:ext cx="11171740" cy="5876316"/>
            <a:chOff x="0" y="0"/>
            <a:chExt cx="11171739" cy="5876314"/>
          </a:xfrm>
        </p:grpSpPr>
        <p:pic>
          <p:nvPicPr>
            <p:cNvPr id="404" name="Control_MetaSurf_Flow.pdf" descr="Control_MetaSurf_Flow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9991" t="15737" r="0" b="0"/>
            <a:stretch>
              <a:fillRect/>
            </a:stretch>
          </p:blipFill>
          <p:spPr>
            <a:xfrm>
              <a:off x="0" y="53723"/>
              <a:ext cx="11171740" cy="5822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5" name="Rectangle"/>
            <p:cNvSpPr/>
            <p:nvPr/>
          </p:nvSpPr>
          <p:spPr>
            <a:xfrm>
              <a:off x="4843182" y="0"/>
              <a:ext cx="1485213" cy="1942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7" name="Sans écoulement : direction privilégiée de réflexion…"/>
          <p:cNvSpPr txBox="1"/>
          <p:nvPr/>
        </p:nvSpPr>
        <p:spPr>
          <a:xfrm>
            <a:off x="1072264" y="2449067"/>
            <a:ext cx="17337505" cy="1593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lnSpc>
                <a:spcPct val="90000"/>
              </a:lnSpc>
              <a:spcBef>
                <a:spcPts val="16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Sans écoulement : direction privilégiée de réflexion</a:t>
            </a:r>
          </a:p>
          <a:p>
            <a:pPr marL="444499" indent="-444499" algn="l">
              <a:lnSpc>
                <a:spcPct val="90000"/>
              </a:lnSpc>
              <a:spcBef>
                <a:spcPts val="16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Ajout d’écoulement : modification de la direction dominante</a:t>
            </a:r>
          </a:p>
        </p:txBody>
      </p:sp>
      <p:sp>
        <p:nvSpPr>
          <p:cNvPr id="408" name="M=0"/>
          <p:cNvSpPr txBox="1"/>
          <p:nvPr/>
        </p:nvSpPr>
        <p:spPr>
          <a:xfrm>
            <a:off x="6653795" y="4340885"/>
            <a:ext cx="101530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M=0</a:t>
            </a:r>
          </a:p>
        </p:txBody>
      </p:sp>
      <p:sp>
        <p:nvSpPr>
          <p:cNvPr id="409" name="M=0.8"/>
          <p:cNvSpPr txBox="1"/>
          <p:nvPr/>
        </p:nvSpPr>
        <p:spPr>
          <a:xfrm>
            <a:off x="17085639" y="4340885"/>
            <a:ext cx="138601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M=0.8</a:t>
            </a:r>
          </a:p>
        </p:txBody>
      </p:sp>
      <p:sp>
        <p:nvSpPr>
          <p:cNvPr id="410" name="Ligne"/>
          <p:cNvSpPr/>
          <p:nvPr/>
        </p:nvSpPr>
        <p:spPr>
          <a:xfrm flipV="1">
            <a:off x="5751283" y="6824567"/>
            <a:ext cx="2076527" cy="1642550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1" name="Ligne"/>
          <p:cNvSpPr/>
          <p:nvPr/>
        </p:nvSpPr>
        <p:spPr>
          <a:xfrm flipH="1" flipV="1">
            <a:off x="17292842" y="6750133"/>
            <a:ext cx="1386174" cy="180251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2" name="possibilité de manipulation du champs réfléchi par une métasurface"/>
          <p:cNvSpPr txBox="1"/>
          <p:nvPr/>
        </p:nvSpPr>
        <p:spPr>
          <a:xfrm>
            <a:off x="3102704" y="11350695"/>
            <a:ext cx="18178591" cy="905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14:m>
              <m:oMath>
                <m:r>
                  <a:rPr xmlns:a="http://schemas.openxmlformats.org/drawingml/2006/main" sz="6400" i="1">
                    <a:solidFill>
                      <a:srgbClr val="ED220B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possibilité de manipulation du champs réfléchi par une métasurface</a:t>
            </a:r>
            <a:endParaRPr>
              <a:solidFill>
                <a:srgbClr val="EE22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416" name="f) Effet d’un écoulement localisé dans un guide d’onde"/>
          <p:cNvSpPr txBox="1"/>
          <p:nvPr/>
        </p:nvSpPr>
        <p:spPr>
          <a:xfrm>
            <a:off x="1994673" y="1576548"/>
            <a:ext cx="1764874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f) Effet d’un écoulement localisé dans un guide d’onde</a:t>
            </a:r>
          </a:p>
        </p:txBody>
      </p:sp>
      <p:grpSp>
        <p:nvGrpSpPr>
          <p:cNvPr id="437" name="Grouper"/>
          <p:cNvGrpSpPr/>
          <p:nvPr/>
        </p:nvGrpSpPr>
        <p:grpSpPr>
          <a:xfrm>
            <a:off x="665078" y="2924427"/>
            <a:ext cx="18087609" cy="5777256"/>
            <a:chOff x="0" y="10503"/>
            <a:chExt cx="18087607" cy="5777255"/>
          </a:xfrm>
        </p:grpSpPr>
        <p:sp>
          <p:nvSpPr>
            <p:cNvPr id="417" name="Ligne"/>
            <p:cNvSpPr/>
            <p:nvPr/>
          </p:nvSpPr>
          <p:spPr>
            <a:xfrm flipV="1">
              <a:off x="3654134" y="1953834"/>
              <a:ext cx="1717471" cy="1358535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8" name="Ligne"/>
            <p:cNvSpPr/>
            <p:nvPr/>
          </p:nvSpPr>
          <p:spPr>
            <a:xfrm flipH="1" flipV="1">
              <a:off x="13200025" y="1892270"/>
              <a:ext cx="1146489" cy="1490837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419" name="Pressure_Trapped.pdf" descr="Pressure_Trapped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435" t="9770" r="6864" b="16283"/>
            <a:stretch>
              <a:fillRect/>
            </a:stretch>
          </p:blipFill>
          <p:spPr>
            <a:xfrm>
              <a:off x="7878" y="10503"/>
              <a:ext cx="18071826" cy="2640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Pressure_Quasitrapped.pdf" descr="Pressure_Quasitrapped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485" t="8722" r="9078" b="16958"/>
            <a:stretch>
              <a:fillRect/>
            </a:stretch>
          </p:blipFill>
          <p:spPr>
            <a:xfrm>
              <a:off x="0" y="3128887"/>
              <a:ext cx="18087608" cy="2658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Ligne"/>
            <p:cNvSpPr/>
            <p:nvPr/>
          </p:nvSpPr>
          <p:spPr>
            <a:xfrm>
              <a:off x="7878" y="21007"/>
              <a:ext cx="1807184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2" name="Ligne"/>
            <p:cNvSpPr/>
            <p:nvPr/>
          </p:nvSpPr>
          <p:spPr>
            <a:xfrm>
              <a:off x="7878" y="2637972"/>
              <a:ext cx="1807184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23" name="Flèche"/>
            <p:cNvSpPr/>
            <p:nvPr/>
          </p:nvSpPr>
          <p:spPr>
            <a:xfrm>
              <a:off x="12865828" y="953693"/>
              <a:ext cx="4734392" cy="749447"/>
            </a:xfrm>
            <a:prstGeom prst="rightArrow">
              <a:avLst>
                <a:gd name="adj1" fmla="val 32000"/>
                <a:gd name="adj2" fmla="val 89701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4" name="Flèche"/>
            <p:cNvSpPr/>
            <p:nvPr/>
          </p:nvSpPr>
          <p:spPr>
            <a:xfrm flipH="1">
              <a:off x="172769" y="953693"/>
              <a:ext cx="4734392" cy="749447"/>
            </a:xfrm>
            <a:prstGeom prst="rightArrow">
              <a:avLst>
                <a:gd name="adj1" fmla="val 32000"/>
                <a:gd name="adj2" fmla="val 89701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27" name="Grouper"/>
            <p:cNvGrpSpPr/>
            <p:nvPr/>
          </p:nvGrpSpPr>
          <p:grpSpPr>
            <a:xfrm>
              <a:off x="2164585" y="805363"/>
              <a:ext cx="1050404" cy="1057684"/>
              <a:chOff x="0" y="0"/>
              <a:chExt cx="1050402" cy="1057683"/>
            </a:xfrm>
          </p:grpSpPr>
          <p:sp>
            <p:nvSpPr>
              <p:cNvPr id="425" name="Ligne"/>
              <p:cNvSpPr/>
              <p:nvPr/>
            </p:nvSpPr>
            <p:spPr>
              <a:xfrm flipV="1">
                <a:off x="-1" y="0"/>
                <a:ext cx="1050404" cy="1050403"/>
              </a:xfrm>
              <a:prstGeom prst="line">
                <a:avLst/>
              </a:prstGeom>
              <a:noFill/>
              <a:ln w="1143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6" name="Ligne"/>
              <p:cNvSpPr/>
              <p:nvPr/>
            </p:nvSpPr>
            <p:spPr>
              <a:xfrm flipH="1" flipV="1">
                <a:off x="-1" y="7280"/>
                <a:ext cx="1050404" cy="1050403"/>
              </a:xfrm>
              <a:prstGeom prst="line">
                <a:avLst/>
              </a:prstGeom>
              <a:noFill/>
              <a:ln w="1143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30" name="Grouper"/>
            <p:cNvGrpSpPr/>
            <p:nvPr/>
          </p:nvGrpSpPr>
          <p:grpSpPr>
            <a:xfrm>
              <a:off x="14872614" y="801722"/>
              <a:ext cx="1050404" cy="1057684"/>
              <a:chOff x="0" y="0"/>
              <a:chExt cx="1050402" cy="1057683"/>
            </a:xfrm>
          </p:grpSpPr>
          <p:sp>
            <p:nvSpPr>
              <p:cNvPr id="428" name="Ligne"/>
              <p:cNvSpPr/>
              <p:nvPr/>
            </p:nvSpPr>
            <p:spPr>
              <a:xfrm flipV="1">
                <a:off x="-1" y="0"/>
                <a:ext cx="1050404" cy="1050403"/>
              </a:xfrm>
              <a:prstGeom prst="line">
                <a:avLst/>
              </a:prstGeom>
              <a:noFill/>
              <a:ln w="1143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9" name="Ligne"/>
              <p:cNvSpPr/>
              <p:nvPr/>
            </p:nvSpPr>
            <p:spPr>
              <a:xfrm flipH="1" flipV="1">
                <a:off x="-1" y="7280"/>
                <a:ext cx="1050404" cy="1050403"/>
              </a:xfrm>
              <a:prstGeom prst="line">
                <a:avLst/>
              </a:prstGeom>
              <a:noFill/>
              <a:ln w="1143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31" name="Cercle"/>
            <p:cNvSpPr/>
            <p:nvPr/>
          </p:nvSpPr>
          <p:spPr>
            <a:xfrm>
              <a:off x="8223247" y="510011"/>
              <a:ext cx="1641106" cy="164110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2" name="Flèche"/>
            <p:cNvSpPr/>
            <p:nvPr/>
          </p:nvSpPr>
          <p:spPr>
            <a:xfrm>
              <a:off x="12865828" y="4083580"/>
              <a:ext cx="4734392" cy="749446"/>
            </a:xfrm>
            <a:prstGeom prst="rightArrow">
              <a:avLst>
                <a:gd name="adj1" fmla="val 32000"/>
                <a:gd name="adj2" fmla="val 89701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3" name="Flèche"/>
            <p:cNvSpPr/>
            <p:nvPr/>
          </p:nvSpPr>
          <p:spPr>
            <a:xfrm flipH="1">
              <a:off x="379099" y="4091936"/>
              <a:ext cx="4734391" cy="749446"/>
            </a:xfrm>
            <a:prstGeom prst="rightArrow">
              <a:avLst>
                <a:gd name="adj1" fmla="val 32000"/>
                <a:gd name="adj2" fmla="val 89701"/>
              </a:avLst>
            </a:pr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4" name="Ovale"/>
            <p:cNvSpPr/>
            <p:nvPr/>
          </p:nvSpPr>
          <p:spPr>
            <a:xfrm>
              <a:off x="8114965" y="3344557"/>
              <a:ext cx="1749389" cy="171382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5" name="Ligne"/>
            <p:cNvSpPr/>
            <p:nvPr/>
          </p:nvSpPr>
          <p:spPr>
            <a:xfrm>
              <a:off x="7878" y="3149895"/>
              <a:ext cx="1807184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6" name="Ligne"/>
            <p:cNvSpPr/>
            <p:nvPr/>
          </p:nvSpPr>
          <p:spPr>
            <a:xfrm>
              <a:off x="7878" y="5783422"/>
              <a:ext cx="1807184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38" name="Cas symétrique…"/>
          <p:cNvSpPr txBox="1"/>
          <p:nvPr/>
        </p:nvSpPr>
        <p:spPr>
          <a:xfrm>
            <a:off x="19277341" y="3064849"/>
            <a:ext cx="4105086" cy="213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Cas symétrique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=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énergie piégée</a:t>
            </a:r>
          </a:p>
        </p:txBody>
      </p:sp>
      <p:sp>
        <p:nvSpPr>
          <p:cNvPr id="439" name="Cas asymétrique…"/>
          <p:cNvSpPr txBox="1"/>
          <p:nvPr/>
        </p:nvSpPr>
        <p:spPr>
          <a:xfrm>
            <a:off x="18818754" y="6246542"/>
            <a:ext cx="5612702" cy="213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Cas asymétrique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=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énergie quasi-piégée </a:t>
            </a:r>
          </a:p>
        </p:txBody>
      </p:sp>
      <p:grpSp>
        <p:nvGrpSpPr>
          <p:cNvPr id="447" name="Grouper"/>
          <p:cNvGrpSpPr/>
          <p:nvPr/>
        </p:nvGrpSpPr>
        <p:grpSpPr>
          <a:xfrm>
            <a:off x="11560337" y="9071612"/>
            <a:ext cx="11271166" cy="2136040"/>
            <a:chOff x="0" y="0"/>
            <a:chExt cx="11271165" cy="2136038"/>
          </a:xfrm>
        </p:grpSpPr>
        <p:sp>
          <p:nvSpPr>
            <p:cNvPr id="440" name="Ligne"/>
            <p:cNvSpPr/>
            <p:nvPr/>
          </p:nvSpPr>
          <p:spPr>
            <a:xfrm>
              <a:off x="17211" y="0"/>
              <a:ext cx="11236744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1" name="Ligne"/>
            <p:cNvSpPr/>
            <p:nvPr/>
          </p:nvSpPr>
          <p:spPr>
            <a:xfrm>
              <a:off x="17211" y="2136038"/>
              <a:ext cx="11236744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2" name="Ovale"/>
            <p:cNvSpPr/>
            <p:nvPr/>
          </p:nvSpPr>
          <p:spPr>
            <a:xfrm>
              <a:off x="5086451" y="526229"/>
              <a:ext cx="1098264" cy="1134945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45" name="Grouper"/>
            <p:cNvGrpSpPr/>
            <p:nvPr/>
          </p:nvGrpSpPr>
          <p:grpSpPr>
            <a:xfrm>
              <a:off x="4660170" y="129256"/>
              <a:ext cx="1950826" cy="1841339"/>
              <a:chOff x="0" y="0"/>
              <a:chExt cx="1950825" cy="1841337"/>
            </a:xfrm>
          </p:grpSpPr>
          <p:sp>
            <p:nvSpPr>
              <p:cNvPr id="450" name="Ligne de connexion"/>
              <p:cNvSpPr/>
              <p:nvPr/>
            </p:nvSpPr>
            <p:spPr>
              <a:xfrm>
                <a:off x="0" y="0"/>
                <a:ext cx="812403" cy="1567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451" name="Ligne de connexion"/>
              <p:cNvSpPr/>
              <p:nvPr/>
            </p:nvSpPr>
            <p:spPr>
              <a:xfrm>
                <a:off x="1138422" y="273954"/>
                <a:ext cx="812404" cy="1567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446" name="Ligne"/>
            <p:cNvSpPr/>
            <p:nvPr/>
          </p:nvSpPr>
          <p:spPr>
            <a:xfrm>
              <a:off x="0" y="1068018"/>
              <a:ext cx="112711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48" name="Ajout d’écoulement   cas asymétrique"/>
          <p:cNvSpPr txBox="1"/>
          <p:nvPr/>
        </p:nvSpPr>
        <p:spPr>
          <a:xfrm>
            <a:off x="844955" y="9443417"/>
            <a:ext cx="10228454" cy="905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4500">
                <a:solidFill>
                  <a:srgbClr val="000000"/>
                </a:solidFill>
              </a:defRPr>
            </a:pPr>
            <a:r>
              <a:t>Ajout d’écoulement </a:t>
            </a: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⇔</m:t>
                </m:r>
              </m:oMath>
            </a14:m>
            <a:r>
              <a:t> cas asymétrique</a:t>
            </a:r>
          </a:p>
        </p:txBody>
      </p:sp>
      <p:sp>
        <p:nvSpPr>
          <p:cNvPr id="449" name="Effets sur la transmission par le système : déphasage entre droite et gauche pour des fréquences proches du mode quasi-piégé."/>
          <p:cNvSpPr txBox="1"/>
          <p:nvPr/>
        </p:nvSpPr>
        <p:spPr>
          <a:xfrm>
            <a:off x="918498" y="11399661"/>
            <a:ext cx="23868667" cy="139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1pPr>
          </a:lstStyle>
          <a:p>
            <a:pPr/>
            <a:r>
              <a:t>Effets sur la transmission par le système : déphasage entre droite et gauche pour des fréquences proches du mode quasi-piégé.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455" name="f) Effet d’un écoulement localisé dans un guide d’onde"/>
          <p:cNvSpPr txBox="1"/>
          <p:nvPr/>
        </p:nvSpPr>
        <p:spPr>
          <a:xfrm>
            <a:off x="1994673" y="1576548"/>
            <a:ext cx="17648746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f) Effet d’un écoulement localisé dans un guide d’onde</a:t>
            </a:r>
          </a:p>
        </p:txBody>
      </p:sp>
      <p:grpSp>
        <p:nvGrpSpPr>
          <p:cNvPr id="462" name="Grouper"/>
          <p:cNvGrpSpPr/>
          <p:nvPr/>
        </p:nvGrpSpPr>
        <p:grpSpPr>
          <a:xfrm>
            <a:off x="3048757" y="3330641"/>
            <a:ext cx="4460236" cy="1708848"/>
            <a:chOff x="0" y="0"/>
            <a:chExt cx="4460235" cy="1708847"/>
          </a:xfrm>
        </p:grpSpPr>
        <p:sp>
          <p:nvSpPr>
            <p:cNvPr id="456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7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8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61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06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07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69" name="Grouper"/>
          <p:cNvGrpSpPr/>
          <p:nvPr/>
        </p:nvGrpSpPr>
        <p:grpSpPr>
          <a:xfrm>
            <a:off x="7392157" y="3330641"/>
            <a:ext cx="4460236" cy="1708848"/>
            <a:chOff x="0" y="0"/>
            <a:chExt cx="4460235" cy="1708847"/>
          </a:xfrm>
        </p:grpSpPr>
        <p:sp>
          <p:nvSpPr>
            <p:cNvPr id="463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4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5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68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08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09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76" name="Grouper"/>
          <p:cNvGrpSpPr/>
          <p:nvPr/>
        </p:nvGrpSpPr>
        <p:grpSpPr>
          <a:xfrm>
            <a:off x="11910059" y="3330641"/>
            <a:ext cx="4460236" cy="1708848"/>
            <a:chOff x="0" y="0"/>
            <a:chExt cx="4460235" cy="1708847"/>
          </a:xfrm>
        </p:grpSpPr>
        <p:sp>
          <p:nvSpPr>
            <p:cNvPr id="470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1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2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75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10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11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83" name="Grouper"/>
          <p:cNvGrpSpPr/>
          <p:nvPr/>
        </p:nvGrpSpPr>
        <p:grpSpPr>
          <a:xfrm>
            <a:off x="16427963" y="3330641"/>
            <a:ext cx="4460236" cy="1708848"/>
            <a:chOff x="0" y="0"/>
            <a:chExt cx="4460235" cy="1708847"/>
          </a:xfrm>
        </p:grpSpPr>
        <p:sp>
          <p:nvSpPr>
            <p:cNvPr id="477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8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9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82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12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13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90" name="Grouper"/>
          <p:cNvGrpSpPr/>
          <p:nvPr/>
        </p:nvGrpSpPr>
        <p:grpSpPr>
          <a:xfrm>
            <a:off x="21120366" y="3330641"/>
            <a:ext cx="4460237" cy="1708848"/>
            <a:chOff x="0" y="0"/>
            <a:chExt cx="4460235" cy="1708847"/>
          </a:xfrm>
        </p:grpSpPr>
        <p:sp>
          <p:nvSpPr>
            <p:cNvPr id="484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85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86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89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14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15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grpSp>
        <p:nvGrpSpPr>
          <p:cNvPr id="497" name="Grouper"/>
          <p:cNvGrpSpPr/>
          <p:nvPr/>
        </p:nvGrpSpPr>
        <p:grpSpPr>
          <a:xfrm>
            <a:off x="-571234" y="3330641"/>
            <a:ext cx="4460237" cy="1708848"/>
            <a:chOff x="0" y="0"/>
            <a:chExt cx="4460235" cy="1708847"/>
          </a:xfrm>
        </p:grpSpPr>
        <p:sp>
          <p:nvSpPr>
            <p:cNvPr id="491" name="Ligne"/>
            <p:cNvSpPr/>
            <p:nvPr/>
          </p:nvSpPr>
          <p:spPr>
            <a:xfrm>
              <a:off x="0" y="0"/>
              <a:ext cx="4460236" cy="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92" name="Ligne"/>
            <p:cNvSpPr/>
            <p:nvPr/>
          </p:nvSpPr>
          <p:spPr>
            <a:xfrm>
              <a:off x="0" y="1708847"/>
              <a:ext cx="4460236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93" name="Cercle"/>
            <p:cNvSpPr/>
            <p:nvPr/>
          </p:nvSpPr>
          <p:spPr>
            <a:xfrm>
              <a:off x="1727229" y="351535"/>
              <a:ext cx="1005778" cy="1005777"/>
            </a:xfrm>
            <a:prstGeom prst="ellipse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5E5E5E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496" name="Grouper"/>
            <p:cNvGrpSpPr/>
            <p:nvPr/>
          </p:nvGrpSpPr>
          <p:grpSpPr>
            <a:xfrm>
              <a:off x="1380940" y="177186"/>
              <a:ext cx="1621794" cy="1381919"/>
              <a:chOff x="0" y="0"/>
              <a:chExt cx="1621792" cy="1381918"/>
            </a:xfrm>
          </p:grpSpPr>
          <p:sp>
            <p:nvSpPr>
              <p:cNvPr id="516" name="Ligne de connexion"/>
              <p:cNvSpPr/>
              <p:nvPr/>
            </p:nvSpPr>
            <p:spPr>
              <a:xfrm>
                <a:off x="0" y="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2839" y="21600"/>
                    </a:moveTo>
                    <a:cubicBezTo>
                      <a:pt x="-3794" y="11367"/>
                      <a:pt x="1195" y="4167"/>
                      <a:pt x="17806" y="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17" name="Ligne de connexion"/>
              <p:cNvSpPr/>
              <p:nvPr/>
            </p:nvSpPr>
            <p:spPr>
              <a:xfrm>
                <a:off x="1026533" y="323880"/>
                <a:ext cx="595260" cy="1058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06" h="21600" fill="norm" stroke="1" extrusionOk="0">
                    <a:moveTo>
                      <a:pt x="14967" y="0"/>
                    </a:moveTo>
                    <a:cubicBezTo>
                      <a:pt x="21600" y="10233"/>
                      <a:pt x="16611" y="17433"/>
                      <a:pt x="0" y="21600"/>
                    </a:cubicBezTo>
                  </a:path>
                </a:pathLst>
              </a:custGeom>
              <a:noFill/>
              <a:ln w="127000" cap="flat">
                <a:solidFill>
                  <a:schemeClr val="accent1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</p:grpSp>
      <p:sp>
        <p:nvSpPr>
          <p:cNvPr id="498" name="Ligne"/>
          <p:cNvSpPr/>
          <p:nvPr/>
        </p:nvSpPr>
        <p:spPr>
          <a:xfrm>
            <a:off x="1050921" y="3316233"/>
            <a:ext cx="24302545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9" name="Ligne"/>
          <p:cNvSpPr/>
          <p:nvPr/>
        </p:nvSpPr>
        <p:spPr>
          <a:xfrm>
            <a:off x="1146924" y="5046447"/>
            <a:ext cx="24302545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03" name="Grouper"/>
          <p:cNvGrpSpPr/>
          <p:nvPr/>
        </p:nvGrpSpPr>
        <p:grpSpPr>
          <a:xfrm>
            <a:off x="7605876" y="2761269"/>
            <a:ext cx="4207300" cy="4885091"/>
            <a:chOff x="0" y="0"/>
            <a:chExt cx="4207299" cy="4885090"/>
          </a:xfrm>
        </p:grpSpPr>
        <p:sp>
          <p:nvSpPr>
            <p:cNvPr id="500" name="Rectangle"/>
            <p:cNvSpPr/>
            <p:nvPr/>
          </p:nvSpPr>
          <p:spPr>
            <a:xfrm>
              <a:off x="0" y="0"/>
              <a:ext cx="4207300" cy="2847592"/>
            </a:xfrm>
            <a:prstGeom prst="rect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1" name="Ligne"/>
            <p:cNvSpPr/>
            <p:nvPr/>
          </p:nvSpPr>
          <p:spPr>
            <a:xfrm flipV="1">
              <a:off x="1906353" y="2860016"/>
              <a:ext cx="1" cy="1292981"/>
            </a:xfrm>
            <a:prstGeom prst="line">
              <a:avLst/>
            </a:prstGeom>
            <a:noFill/>
            <a:ln w="1016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02" name="Cellule unitaire"/>
            <p:cNvSpPr txBox="1"/>
            <p:nvPr/>
          </p:nvSpPr>
          <p:spPr>
            <a:xfrm>
              <a:off x="127054" y="4161190"/>
              <a:ext cx="355859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1600"/>
                </a:spcBef>
                <a:defRPr sz="41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Cellule unitaire</a:t>
              </a:r>
            </a:p>
          </p:txBody>
        </p:sp>
      </p:grpSp>
      <p:sp>
        <p:nvSpPr>
          <p:cNvPr id="504" name="Apparition de bandes interdites supplémentaires par ajout d’écoulement,…"/>
          <p:cNvSpPr txBox="1"/>
          <p:nvPr/>
        </p:nvSpPr>
        <p:spPr>
          <a:xfrm>
            <a:off x="712221" y="7886141"/>
            <a:ext cx="19740754" cy="196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Apparition de bandes interdites supplémentaires par ajout d’écoulement,</a:t>
            </a:r>
          </a:p>
          <a:p>
            <a:pPr marL="571500" indent="-5715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Effets de topologie en décalant les cylindres les uns par rapport aux autres</a:t>
            </a:r>
          </a:p>
        </p:txBody>
      </p:sp>
      <p:sp>
        <p:nvSpPr>
          <p:cNvPr id="505" name="Application didactique :…"/>
          <p:cNvSpPr/>
          <p:nvPr/>
        </p:nvSpPr>
        <p:spPr>
          <a:xfrm>
            <a:off x="5429598" y="10554699"/>
            <a:ext cx="13524804" cy="1272585"/>
          </a:xfrm>
          <a:prstGeom prst="roundRect">
            <a:avLst>
              <a:gd name="adj" fmla="val 19376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Propagation dans un système périodique en licence de physique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3. Travaux de vulgarisation de la recherche"/>
          <p:cNvSpPr txBox="1"/>
          <p:nvPr>
            <p:ph type="title"/>
          </p:nvPr>
        </p:nvSpPr>
        <p:spPr>
          <a:xfrm>
            <a:off x="400809" y="226415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3. Travaux de vulgarisation de la recherche</a:t>
            </a:r>
          </a:p>
        </p:txBody>
      </p:sp>
      <p:sp>
        <p:nvSpPr>
          <p:cNvPr id="520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Dans le cadre académique…"/>
          <p:cNvSpPr txBox="1"/>
          <p:nvPr/>
        </p:nvSpPr>
        <p:spPr>
          <a:xfrm>
            <a:off x="1038122" y="1589671"/>
            <a:ext cx="9405748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Dans le cadre académique…</a:t>
            </a:r>
          </a:p>
        </p:txBody>
      </p:sp>
      <p:sp>
        <p:nvSpPr>
          <p:cNvPr id="522" name="1er Prix « Expose ta thèse » en 2019,…"/>
          <p:cNvSpPr txBox="1"/>
          <p:nvPr/>
        </p:nvSpPr>
        <p:spPr>
          <a:xfrm>
            <a:off x="480307" y="9231374"/>
            <a:ext cx="11146489" cy="358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lnSpc>
                <a:spcPct val="90000"/>
              </a:lnSpc>
              <a:buSzPct val="123000"/>
              <a:buChar char="•"/>
              <a:defRPr sz="4200">
                <a:solidFill>
                  <a:srgbClr val="000000"/>
                </a:solidFill>
              </a:defRPr>
            </a:pPr>
            <a:r>
              <a:t>1er Prix « Expose ta thèse » en 2019, </a:t>
            </a:r>
          </a:p>
          <a:p>
            <a:pPr marL="571500" indent="-571500" algn="l">
              <a:lnSpc>
                <a:spcPct val="90000"/>
              </a:lnSpc>
              <a:buSzPct val="123000"/>
              <a:buChar char="•"/>
              <a:defRPr sz="4200">
                <a:solidFill>
                  <a:srgbClr val="000000"/>
                </a:solidFill>
              </a:defRPr>
            </a:pPr>
            <a:r>
              <a:t>3ème prix MT180 en 2020,</a:t>
            </a:r>
          </a:p>
          <a:p>
            <a:pPr marL="571500" indent="-571500" algn="l">
              <a:lnSpc>
                <a:spcPct val="90000"/>
              </a:lnSpc>
              <a:buSzPct val="123000"/>
              <a:buChar char="•"/>
              <a:defRPr sz="4200">
                <a:solidFill>
                  <a:srgbClr val="000000"/>
                </a:solidFill>
              </a:defRPr>
            </a:pPr>
            <a:r>
              <a:t>Interventions en milieu scolaire avec l’ADoUM</a:t>
            </a:r>
          </a:p>
          <a:p>
            <a:pPr marL="571500" indent="-571500" algn="l">
              <a:lnSpc>
                <a:spcPct val="90000"/>
              </a:lnSpc>
              <a:buSzPct val="123000"/>
              <a:buChar char="•"/>
              <a:defRPr sz="4200">
                <a:solidFill>
                  <a:srgbClr val="000000"/>
                </a:solidFill>
              </a:defRPr>
            </a:pPr>
            <a:r>
              <a:t>Bénévole fêtes de la science et biennale du son</a:t>
            </a:r>
          </a:p>
        </p:txBody>
      </p:sp>
      <p:grpSp>
        <p:nvGrpSpPr>
          <p:cNvPr id="528" name="Grouper"/>
          <p:cNvGrpSpPr/>
          <p:nvPr/>
        </p:nvGrpSpPr>
        <p:grpSpPr>
          <a:xfrm>
            <a:off x="12230232" y="1589671"/>
            <a:ext cx="11444707" cy="11879413"/>
            <a:chOff x="0" y="0"/>
            <a:chExt cx="11444705" cy="11879411"/>
          </a:xfrm>
        </p:grpSpPr>
        <p:grpSp>
          <p:nvGrpSpPr>
            <p:cNvPr id="526" name="Grouper"/>
            <p:cNvGrpSpPr/>
            <p:nvPr/>
          </p:nvGrpSpPr>
          <p:grpSpPr>
            <a:xfrm>
              <a:off x="0" y="-1"/>
              <a:ext cx="11215900" cy="10690205"/>
              <a:chOff x="0" y="0"/>
              <a:chExt cx="11215899" cy="10690203"/>
            </a:xfrm>
          </p:grpSpPr>
          <p:pic>
            <p:nvPicPr>
              <p:cNvPr id="523" name="Capture d’écran 2022-06-14 à 11.35.50.png" descr="Capture d’écran 2022-06-14 à 11.35.5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944336"/>
                <a:ext cx="10906161" cy="65515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4" name="À titre personnel…"/>
              <p:cNvSpPr txBox="1"/>
              <p:nvPr/>
            </p:nvSpPr>
            <p:spPr>
              <a:xfrm>
                <a:off x="949164" y="0"/>
                <a:ext cx="6118607" cy="9449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 defTabSz="825500">
                  <a:defRPr sz="55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À titre personnel…</a:t>
                </a:r>
              </a:p>
            </p:txBody>
          </p:sp>
          <p:sp>
            <p:nvSpPr>
              <p:cNvPr id="525" name="Chaîne YouTube « La Science s’Honore » :…"/>
              <p:cNvSpPr txBox="1"/>
              <p:nvPr/>
            </p:nvSpPr>
            <p:spPr>
              <a:xfrm>
                <a:off x="69411" y="7676564"/>
                <a:ext cx="11146489" cy="3013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>
                  <a:lnSpc>
                    <a:spcPct val="90000"/>
                  </a:lnSpc>
                  <a:defRPr sz="4200">
                    <a:solidFill>
                      <a:srgbClr val="000000"/>
                    </a:solidFill>
                  </a:defRPr>
                </a:pPr>
                <a:r>
                  <a:t>Chaîne YouTube « La Science s’Honore » :</a:t>
                </a:r>
              </a:p>
              <a:p>
                <a:pPr marL="533400" indent="-533400" algn="l">
                  <a:lnSpc>
                    <a:spcPct val="90000"/>
                  </a:lnSpc>
                  <a:buSzPct val="123000"/>
                  <a:buChar char="•"/>
                  <a:defRPr sz="4200">
                    <a:solidFill>
                      <a:srgbClr val="000000"/>
                    </a:solidFill>
                  </a:defRPr>
                </a:pPr>
                <a:r>
                  <a:t>sélection « e-toiles de Sciences » 2019,</a:t>
                </a:r>
              </a:p>
              <a:p>
                <a:pPr marL="533400" indent="-533400" algn="l">
                  <a:lnSpc>
                    <a:spcPct val="90000"/>
                  </a:lnSpc>
                  <a:buSzPct val="123000"/>
                  <a:buChar char="•"/>
                  <a:defRPr sz="4200">
                    <a:solidFill>
                      <a:srgbClr val="000000"/>
                    </a:solidFill>
                  </a:defRPr>
                </a:pPr>
                <a:r>
                  <a:t>membre du Café des Sciences,</a:t>
                </a:r>
              </a:p>
              <a:p>
                <a:pPr marL="533400" indent="-533400" algn="l">
                  <a:lnSpc>
                    <a:spcPct val="90000"/>
                  </a:lnSpc>
                  <a:buSzPct val="123000"/>
                  <a:buChar char="•"/>
                  <a:defRPr sz="4200">
                    <a:solidFill>
                      <a:srgbClr val="000000"/>
                    </a:solidFill>
                  </a:defRPr>
                </a:pPr>
                <a:r>
                  <a:t>~1200 abonnés,</a:t>
                </a:r>
              </a:p>
              <a:p>
                <a:pPr marL="533400" indent="-533400" algn="l">
                  <a:lnSpc>
                    <a:spcPct val="90000"/>
                  </a:lnSpc>
                  <a:buSzPct val="123000"/>
                  <a:buChar char="•"/>
                  <a:defRPr sz="4200">
                    <a:solidFill>
                      <a:srgbClr val="000000"/>
                    </a:solidFill>
                  </a:defRPr>
                </a:pPr>
                <a:r>
                  <a:t>2 articles dans Télérama</a:t>
                </a:r>
              </a:p>
            </p:txBody>
          </p:sp>
        </p:grpSp>
        <p:pic>
          <p:nvPicPr>
            <p:cNvPr id="527" name="Logo_LSsH_Compresse.jpg" descr="Logo_LSsH_Compress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644870" y="9079576"/>
              <a:ext cx="2799836" cy="279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9" name="Capture d’écran 2022-06-17 à 12.26.09.png" descr="Capture d’écran 2022-06-17 à 12.26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196" y="2492581"/>
            <a:ext cx="9499601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onclusion"/>
          <p:cNvSpPr txBox="1"/>
          <p:nvPr/>
        </p:nvSpPr>
        <p:spPr>
          <a:xfrm>
            <a:off x="708867" y="107931"/>
            <a:ext cx="21971001" cy="143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532" name="Compétences disciplinaires en acoustique directement transposables, du Cycle 4 au Supérieur…"/>
          <p:cNvSpPr txBox="1"/>
          <p:nvPr/>
        </p:nvSpPr>
        <p:spPr>
          <a:xfrm>
            <a:off x="1410783" y="3080288"/>
            <a:ext cx="21562435" cy="571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just">
              <a:lnSpc>
                <a:spcPct val="90000"/>
              </a:lnSpc>
              <a:spcBef>
                <a:spcPts val="73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Compétences disciplinaires en acoustique directement transposables, du Cycle 4 au Supérieur</a:t>
            </a:r>
          </a:p>
          <a:p>
            <a:pPr marL="571500" indent="-571500" algn="just">
              <a:lnSpc>
                <a:spcPct val="90000"/>
              </a:lnSpc>
              <a:spcBef>
                <a:spcPts val="73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Compétences transversales en mathématiques, programmation informatique, graphisme, communication </a:t>
            </a:r>
          </a:p>
          <a:p>
            <a:pPr marL="571500" indent="-571500" algn="just">
              <a:lnSpc>
                <a:spcPct val="90000"/>
              </a:lnSpc>
              <a:spcBef>
                <a:spcPts val="73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Compétences personnelles de gestion de classe, de gestion du temps, de travail d’équipe, de respect de délais administratifs</a:t>
            </a:r>
          </a:p>
        </p:txBody>
      </p:sp>
      <p:sp>
        <p:nvSpPr>
          <p:cNvPr id="533" name="Transposition des compétences acquises au métier d’enseignant"/>
          <p:cNvSpPr txBox="1"/>
          <p:nvPr/>
        </p:nvSpPr>
        <p:spPr>
          <a:xfrm>
            <a:off x="699055" y="1321471"/>
            <a:ext cx="21052537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Transposition des compétences acquises au métier d’enseignant</a:t>
            </a:r>
          </a:p>
        </p:txBody>
      </p:sp>
      <p:sp>
        <p:nvSpPr>
          <p:cNvPr id="534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Merci de votre attention !"/>
          <p:cNvSpPr txBox="1"/>
          <p:nvPr/>
        </p:nvSpPr>
        <p:spPr>
          <a:xfrm>
            <a:off x="5677446" y="9613866"/>
            <a:ext cx="13029108" cy="145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8" sz="8900">
                <a:solidFill>
                  <a:srgbClr val="000000"/>
                </a:solidFill>
              </a:defRPr>
            </a:lvl1pPr>
          </a:lstStyle>
          <a:p>
            <a:pPr/>
            <a:r>
              <a:t>Merci de votre attention 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ommaire de la pré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Sommaire de la présentation</a:t>
            </a:r>
          </a:p>
        </p:txBody>
      </p:sp>
      <p:sp>
        <p:nvSpPr>
          <p:cNvPr id="157" name="Parcours universitaire et professionnel…"/>
          <p:cNvSpPr txBox="1"/>
          <p:nvPr>
            <p:ph type="body" idx="1"/>
          </p:nvPr>
        </p:nvSpPr>
        <p:spPr>
          <a:xfrm>
            <a:off x="1206500" y="3620239"/>
            <a:ext cx="21971000" cy="8256011"/>
          </a:xfrm>
          <a:prstGeom prst="rect">
            <a:avLst/>
          </a:prstGeom>
        </p:spPr>
        <p:txBody>
          <a:bodyPr/>
          <a:lstStyle/>
          <a:p>
            <a:pPr marL="1018645" indent="-1018645">
              <a:spcBef>
                <a:spcPts val="10900"/>
              </a:spcBef>
              <a:buSzPct val="100000"/>
              <a:buAutoNum type="arabicPeriod" startAt="1"/>
            </a:pPr>
            <a:r>
              <a:t>Parcours universitaire et professionnel</a:t>
            </a:r>
          </a:p>
          <a:p>
            <a:pPr marL="1018645" indent="-1018645">
              <a:spcBef>
                <a:spcPts val="10900"/>
              </a:spcBef>
              <a:buSzPct val="100000"/>
              <a:buAutoNum type="arabicPeriod" startAt="1"/>
            </a:pPr>
            <a:r>
              <a:t>Travaux de recherche et mise en perspective pédagogique</a:t>
            </a:r>
          </a:p>
          <a:p>
            <a:pPr marL="1018645" indent="-1018645">
              <a:spcBef>
                <a:spcPts val="10900"/>
              </a:spcBef>
              <a:buSzPct val="100000"/>
              <a:buAutoNum type="arabicPeriod" startAt="1"/>
            </a:pPr>
            <a:r>
              <a:t>Dissémination et vulgarisation de la recherche</a:t>
            </a:r>
          </a:p>
        </p:txBody>
      </p:sp>
      <p:sp>
        <p:nvSpPr>
          <p:cNvPr id="158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1. Parcours universitaire et professionnel"/>
          <p:cNvSpPr txBox="1"/>
          <p:nvPr>
            <p:ph type="title"/>
          </p:nvPr>
        </p:nvSpPr>
        <p:spPr>
          <a:xfrm>
            <a:off x="424505" y="392293"/>
            <a:ext cx="21971001" cy="1434949"/>
          </a:xfrm>
          <a:prstGeom prst="rect">
            <a:avLst/>
          </a:prstGeom>
        </p:spPr>
        <p:txBody>
          <a:bodyPr/>
          <a:lstStyle/>
          <a:p>
            <a:pPr/>
            <a:r>
              <a:t>1. Parcours universitaire et professionnel</a:t>
            </a:r>
          </a:p>
        </p:txBody>
      </p:sp>
      <p:sp>
        <p:nvSpPr>
          <p:cNvPr id="161" name="2012 : Bac Scientifique mention très bien, mention Européenne, Lycée Eugène Freyssinet, Saint-Brieuc (22)…"/>
          <p:cNvSpPr txBox="1"/>
          <p:nvPr/>
        </p:nvSpPr>
        <p:spPr>
          <a:xfrm>
            <a:off x="2636059" y="3227395"/>
            <a:ext cx="21434167" cy="835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4312" indent="-214312" algn="just">
              <a:lnSpc>
                <a:spcPct val="90000"/>
              </a:lnSpc>
              <a:spcBef>
                <a:spcPts val="64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2012 : Bac Scientifique mention très bien, mention Européenne, </a:t>
            </a:r>
            <a:r>
              <a:rPr i="1"/>
              <a:t>Lycée Eugène Freyssinet, </a:t>
            </a:r>
            <a:r>
              <a:t>Saint-Brieuc (22)</a:t>
            </a:r>
          </a:p>
          <a:p>
            <a:pPr marL="214312" indent="-214312" algn="just">
              <a:lnSpc>
                <a:spcPct val="90000"/>
              </a:lnSpc>
              <a:spcBef>
                <a:spcPts val="64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2015 : licence musique et musicologie, parcours sciences et musicologie, mention bien, </a:t>
            </a:r>
            <a:r>
              <a:rPr i="1"/>
              <a:t>Université Paris Sorbonne</a:t>
            </a:r>
            <a:r>
              <a:t>, Paris (75)</a:t>
            </a:r>
          </a:p>
          <a:p>
            <a:pPr marL="214312" indent="-214312" algn="just">
              <a:lnSpc>
                <a:spcPct val="90000"/>
              </a:lnSpc>
              <a:spcBef>
                <a:spcPts val="64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2015 : licence sciences et technologie, parcours sciences et musicologie, mention bien, </a:t>
            </a:r>
            <a:r>
              <a:rPr i="1"/>
              <a:t>Université Pierre et Marie Curie</a:t>
            </a:r>
            <a:r>
              <a:t>, Paris (75)</a:t>
            </a:r>
          </a:p>
          <a:p>
            <a:pPr marL="214312" indent="-214312" algn="just">
              <a:lnSpc>
                <a:spcPct val="90000"/>
              </a:lnSpc>
              <a:spcBef>
                <a:spcPts val="64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2017 : master recherche en Acoustique, mention bien, </a:t>
            </a:r>
            <a:r>
              <a:rPr i="1"/>
              <a:t>Le Mans Université </a:t>
            </a:r>
            <a:r>
              <a:t>(72)</a:t>
            </a:r>
          </a:p>
          <a:p>
            <a:pPr marL="214312" indent="-214312" algn="just">
              <a:lnSpc>
                <a:spcPct val="90000"/>
              </a:lnSpc>
              <a:spcBef>
                <a:spcPts val="64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2021 : doctorat en Acoustique, </a:t>
            </a:r>
            <a:r>
              <a:rPr i="1"/>
              <a:t>Le Mans Université</a:t>
            </a:r>
            <a:r>
              <a:t> (72)</a:t>
            </a:r>
          </a:p>
        </p:txBody>
      </p:sp>
      <p:sp>
        <p:nvSpPr>
          <p:cNvPr id="162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a) Diplômes"/>
          <p:cNvSpPr txBox="1"/>
          <p:nvPr/>
        </p:nvSpPr>
        <p:spPr>
          <a:xfrm>
            <a:off x="1457352" y="1733989"/>
            <a:ext cx="3931604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a) Diplômes</a:t>
            </a:r>
          </a:p>
        </p:txBody>
      </p:sp>
      <p:pic>
        <p:nvPicPr>
          <p:cNvPr id="164" name="freyss.png" descr="frey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3" y="3462702"/>
            <a:ext cx="2578950" cy="1140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orbonne.png" descr="sorbon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01" y="4874510"/>
            <a:ext cx="2025994" cy="1895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upmc.png" descr="upm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148" y="7831313"/>
            <a:ext cx="2169501" cy="775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le mans.png" descr="le m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8901" y="9502470"/>
            <a:ext cx="2025994" cy="202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1. Parcours universitaire et professionnel"/>
          <p:cNvSpPr txBox="1"/>
          <p:nvPr>
            <p:ph type="title"/>
          </p:nvPr>
        </p:nvSpPr>
        <p:spPr>
          <a:xfrm>
            <a:off x="424505" y="392293"/>
            <a:ext cx="21971001" cy="1434949"/>
          </a:xfrm>
          <a:prstGeom prst="rect">
            <a:avLst/>
          </a:prstGeom>
        </p:spPr>
        <p:txBody>
          <a:bodyPr/>
          <a:lstStyle/>
          <a:p>
            <a:pPr/>
            <a:r>
              <a:t>1. Parcours universitaire et professionnel</a:t>
            </a:r>
          </a:p>
        </p:txBody>
      </p:sp>
      <p:sp>
        <p:nvSpPr>
          <p:cNvPr id="170" name="2015-2018 : Enseignante Acadomia, Le Mans (72) - 6ème à 1ère année CPGE…"/>
          <p:cNvSpPr txBox="1"/>
          <p:nvPr/>
        </p:nvSpPr>
        <p:spPr>
          <a:xfrm>
            <a:off x="3377929" y="3279398"/>
            <a:ext cx="20707571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4312" indent="-214312" algn="just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2015-2018 : Enseignante Acadomia, Le Mans (72) - </a:t>
            </a:r>
            <a:r>
              <a:rPr i="1"/>
              <a:t>6ème à 1ère année CPGE</a:t>
            </a:r>
          </a:p>
          <a:p>
            <a:pPr marL="214312" indent="-214312" algn="just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t> Oct. 2017- Jan. 2021 : Doctorante contractuelle, LAUM, Le Mans (72) - </a:t>
            </a:r>
            <a:r>
              <a:rPr i="1"/>
              <a:t>Monitorat IUT Génie des Matériaux, licence et master acoustique</a:t>
            </a:r>
            <a:endParaRPr i="1"/>
          </a:p>
          <a:p>
            <a:pPr marL="214312" indent="-214312" algn="just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rPr i="1"/>
              <a:t> </a:t>
            </a:r>
            <a:r>
              <a:t>Oct. 2018 - Juin 2021 : Formatrice vacataire, ITEMM, Le Mans (72) - </a:t>
            </a:r>
            <a:r>
              <a:rPr i="1"/>
              <a:t>Cours d’acoustique en CAP 1 &amp; 2 ATIM</a:t>
            </a:r>
            <a:endParaRPr i="1"/>
          </a:p>
          <a:p>
            <a:pPr marL="214312" indent="-214312" algn="just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rPr i="1"/>
              <a:t> </a:t>
            </a:r>
            <a:r>
              <a:t>Jan. - Juil. 2021 : Contrat Temporaire d’Enseignement et de Recherche, DAUM, Le Mans (72) - </a:t>
            </a:r>
            <a:r>
              <a:rPr i="1"/>
              <a:t>Enseignement en licence et master acoustique et mécanique</a:t>
            </a:r>
            <a:endParaRPr i="1"/>
          </a:p>
          <a:p>
            <a:pPr marL="214312" indent="-214312" algn="just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500">
                <a:solidFill>
                  <a:srgbClr val="000000"/>
                </a:solidFill>
              </a:defRPr>
            </a:pPr>
            <a:r>
              <a:rPr i="1"/>
              <a:t> </a:t>
            </a:r>
            <a:r>
              <a:t>Août 2021 - Présent : Enseignante de SPC, Collège / Lycée La Mennais, Papeete, Tahiti - </a:t>
            </a:r>
            <a:r>
              <a:rPr i="1"/>
              <a:t>Enseignement de la SPC en 4ème, 3ème, 2nde et 1ère (Enseignement Scientifique)</a:t>
            </a:r>
          </a:p>
        </p:txBody>
      </p:sp>
      <p:sp>
        <p:nvSpPr>
          <p:cNvPr id="171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b) Expériences professionnelles"/>
          <p:cNvSpPr txBox="1"/>
          <p:nvPr/>
        </p:nvSpPr>
        <p:spPr>
          <a:xfrm>
            <a:off x="1457352" y="1733989"/>
            <a:ext cx="10364789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b) Expériences professionnelles</a:t>
            </a:r>
          </a:p>
        </p:txBody>
      </p:sp>
      <p:pic>
        <p:nvPicPr>
          <p:cNvPr id="173" name="laum.png" descr="lau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86" y="3893048"/>
            <a:ext cx="2642247" cy="229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temm.png" descr="item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759" y="6499594"/>
            <a:ext cx="23241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le mans.png" descr="le ma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220" y="8250263"/>
            <a:ext cx="1867180" cy="1867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acadomia.png" descr="acadomi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115" y="3398299"/>
            <a:ext cx="2863390" cy="69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 mennais.jpeg" descr="la mennais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0115" y="10598110"/>
            <a:ext cx="2863390" cy="207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apture d’écran 2022-06-14 à 10.10.24.png" descr="Capture d’écran 2022-06-14 à 10.10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5326" y="3281366"/>
            <a:ext cx="10874411" cy="715326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181" name="a) Introduction et mise en contexte"/>
          <p:cNvSpPr txBox="1"/>
          <p:nvPr/>
        </p:nvSpPr>
        <p:spPr>
          <a:xfrm>
            <a:off x="1978682" y="1598778"/>
            <a:ext cx="11332909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a) Introduction et mise en contexte</a:t>
            </a:r>
          </a:p>
        </p:txBody>
      </p:sp>
      <p:sp>
        <p:nvSpPr>
          <p:cNvPr id="182" name="Octobre 2017 à Juillet 2021,…"/>
          <p:cNvSpPr txBox="1"/>
          <p:nvPr/>
        </p:nvSpPr>
        <p:spPr>
          <a:xfrm>
            <a:off x="1054507" y="3726535"/>
            <a:ext cx="12187441" cy="677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Octobre 2017 à Juillet 2021,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Vincent Pagneux (DR), Yves Aurégan (DR)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Bourse ministérielle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Thématique initiale : trous noirs acoustiques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Titre final : « </a:t>
            </a:r>
            <a:r>
              <a:rPr i="1"/>
              <a:t>Influence d’écoulements non-uniformes sur la transmission et la réflexion d’ondes acoustiques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pic>
        <p:nvPicPr>
          <p:cNvPr id="185" name="Illus_Uniform.pdf" descr="Illus_Uniform.pdf"/>
          <p:cNvPicPr>
            <a:picLocks noChangeAspect="1"/>
          </p:cNvPicPr>
          <p:nvPr/>
        </p:nvPicPr>
        <p:blipFill>
          <a:blip r:embed="rId2">
            <a:extLst/>
          </a:blip>
          <a:srcRect l="3602" t="32927" r="0" b="34165"/>
          <a:stretch>
            <a:fillRect/>
          </a:stretch>
        </p:blipFill>
        <p:spPr>
          <a:xfrm>
            <a:off x="1966916" y="6554949"/>
            <a:ext cx="10095282" cy="185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llus_Uniform.pdf" descr="Illus_Uniform.pdf"/>
          <p:cNvPicPr>
            <a:picLocks noChangeAspect="1"/>
          </p:cNvPicPr>
          <p:nvPr/>
        </p:nvPicPr>
        <p:blipFill>
          <a:blip r:embed="rId2">
            <a:extLst/>
          </a:blip>
          <a:srcRect l="3181" t="0" r="0" b="68331"/>
          <a:stretch>
            <a:fillRect/>
          </a:stretch>
        </p:blipFill>
        <p:spPr>
          <a:xfrm>
            <a:off x="1533577" y="4297200"/>
            <a:ext cx="10535605" cy="1854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llus_Uniform.pdf" descr="Illus_Uniform.pdf"/>
          <p:cNvPicPr>
            <a:picLocks noChangeAspect="1"/>
          </p:cNvPicPr>
          <p:nvPr/>
        </p:nvPicPr>
        <p:blipFill>
          <a:blip r:embed="rId2">
            <a:extLst/>
          </a:blip>
          <a:srcRect l="3812" t="70903" r="0" b="0"/>
          <a:stretch>
            <a:fillRect/>
          </a:stretch>
        </p:blipFill>
        <p:spPr>
          <a:xfrm>
            <a:off x="1966916" y="8812698"/>
            <a:ext cx="10095186" cy="16437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Ecoulement uniforme"/>
          <p:cNvSpPr txBox="1"/>
          <p:nvPr/>
        </p:nvSpPr>
        <p:spPr>
          <a:xfrm>
            <a:off x="1661928" y="3259445"/>
            <a:ext cx="475897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lnSpc>
                <a:spcPct val="90000"/>
              </a:lnSpc>
              <a:spcBef>
                <a:spcPts val="1600"/>
              </a:spcBef>
              <a:buSzPct val="123000"/>
              <a:buChar char="•"/>
              <a:defRPr sz="3500">
                <a:solidFill>
                  <a:srgbClr val="000000"/>
                </a:solidFill>
                <a:latin typeface="Effra-Light"/>
                <a:ea typeface="Effra-Light"/>
                <a:cs typeface="Effra-Light"/>
                <a:sym typeface="Effra-Light"/>
              </a:defRPr>
            </a:lvl1pPr>
          </a:lstStyle>
          <a:p>
            <a:pPr/>
            <a:r>
              <a:t>Ecoulement uniforme</a:t>
            </a:r>
          </a:p>
        </p:txBody>
      </p:sp>
      <p:grpSp>
        <p:nvGrpSpPr>
          <p:cNvPr id="191" name="Grouper"/>
          <p:cNvGrpSpPr/>
          <p:nvPr/>
        </p:nvGrpSpPr>
        <p:grpSpPr>
          <a:xfrm>
            <a:off x="13911567" y="3576945"/>
            <a:ext cx="8559707" cy="4369458"/>
            <a:chOff x="0" y="317500"/>
            <a:chExt cx="8559706" cy="4369457"/>
          </a:xfrm>
        </p:grpSpPr>
        <p:pic>
          <p:nvPicPr>
            <p:cNvPr id="189" name="Deflect.pdf" descr="Deflect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66534" y="2085219"/>
              <a:ext cx="8393173" cy="26017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Ecoulement cisaillé"/>
            <p:cNvSpPr/>
            <p:nvPr/>
          </p:nvSpPr>
          <p:spPr>
            <a:xfrm>
              <a:off x="0" y="31750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44500" indent="-444500" algn="l">
                <a:lnSpc>
                  <a:spcPct val="90000"/>
                </a:lnSpc>
                <a:spcBef>
                  <a:spcPts val="1600"/>
                </a:spcBef>
                <a:buSzPct val="123000"/>
                <a:buChar char="•"/>
                <a:defRPr sz="3500">
                  <a:solidFill>
                    <a:srgbClr val="000000"/>
                  </a:solidFill>
                  <a:latin typeface="Effra-Light"/>
                  <a:ea typeface="Effra-Light"/>
                  <a:cs typeface="Effra-Light"/>
                  <a:sym typeface="Effra-Light"/>
                </a:defRPr>
              </a:lvl1pPr>
            </a:lstStyle>
            <a:p>
              <a:pPr/>
              <a:r>
                <a:t>Ecoulement cisaillé</a:t>
              </a:r>
            </a:p>
          </p:txBody>
        </p:sp>
      </p:grpSp>
      <p:sp>
        <p:nvSpPr>
          <p:cNvPr id="192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exploitation de la non-réciprocité"/>
          <p:cNvSpPr txBox="1"/>
          <p:nvPr/>
        </p:nvSpPr>
        <p:spPr>
          <a:xfrm>
            <a:off x="12984092" y="10883006"/>
            <a:ext cx="9316341" cy="9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 exploitation de la non-réciprocité</a:t>
            </a:r>
          </a:p>
        </p:txBody>
      </p:sp>
      <p:sp>
        <p:nvSpPr>
          <p:cNvPr id="194" name="b) Contexte global : acoustique avec écoulement"/>
          <p:cNvSpPr txBox="1"/>
          <p:nvPr/>
        </p:nvSpPr>
        <p:spPr>
          <a:xfrm>
            <a:off x="1978682" y="1598778"/>
            <a:ext cx="1588852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b) Contexte global : acoustique avec écoulement</a:t>
            </a:r>
          </a:p>
        </p:txBody>
      </p:sp>
      <p:sp>
        <p:nvSpPr>
          <p:cNvPr id="195" name="Application didactique :…"/>
          <p:cNvSpPr/>
          <p:nvPr/>
        </p:nvSpPr>
        <p:spPr>
          <a:xfrm>
            <a:off x="2565329" y="11070447"/>
            <a:ext cx="8898484" cy="1854995"/>
          </a:xfrm>
          <a:prstGeom prst="roundRect">
            <a:avLst>
              <a:gd name="adj" fmla="val 13293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lien avec l’effet Doppler en enseignement de spécialité de Terminale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5" grpId="1"/>
      <p:bldP build="whole" bldLvl="1" animBg="1" rev="0" advAuto="0" spid="19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198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" name="Grouper"/>
          <p:cNvGrpSpPr/>
          <p:nvPr/>
        </p:nvGrpSpPr>
        <p:grpSpPr>
          <a:xfrm>
            <a:off x="12364298" y="5693067"/>
            <a:ext cx="6001862" cy="3558975"/>
            <a:chOff x="0" y="0"/>
            <a:chExt cx="6001861" cy="3558974"/>
          </a:xfrm>
        </p:grpSpPr>
        <p:pic>
          <p:nvPicPr>
            <p:cNvPr id="199" name="Capture d’écran 2021-06-11 à 16.24.46.png" descr="Capture d’écran 2021-06-11 à 16.24.4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3930" y="0"/>
              <a:ext cx="5457932" cy="355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Rectangle"/>
            <p:cNvSpPr/>
            <p:nvPr/>
          </p:nvSpPr>
          <p:spPr>
            <a:xfrm>
              <a:off x="0" y="1259317"/>
              <a:ext cx="1270000" cy="16981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02" name="Capture d’écran 2021-06-14 à 12.56.35.png" descr="Capture d’écran 2021-06-14 à 12.56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2109" y="9498229"/>
            <a:ext cx="6342896" cy="179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apture d’écran 2021-06-14 à 13.00.32.png" descr="Capture d’écran 2021-06-14 à 13.00.32.png"/>
          <p:cNvPicPr>
            <a:picLocks noChangeAspect="1"/>
          </p:cNvPicPr>
          <p:nvPr/>
        </p:nvPicPr>
        <p:blipFill>
          <a:blip r:embed="rId4">
            <a:extLst/>
          </a:blip>
          <a:srcRect l="1185" t="0" r="1185" b="0"/>
          <a:stretch>
            <a:fillRect/>
          </a:stretch>
        </p:blipFill>
        <p:spPr>
          <a:xfrm>
            <a:off x="9630194" y="11518130"/>
            <a:ext cx="13957380" cy="13991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er"/>
          <p:cNvGrpSpPr/>
          <p:nvPr/>
        </p:nvGrpSpPr>
        <p:grpSpPr>
          <a:xfrm>
            <a:off x="13634220" y="2455545"/>
            <a:ext cx="4418675" cy="3558975"/>
            <a:chOff x="0" y="0"/>
            <a:chExt cx="4418674" cy="3558974"/>
          </a:xfrm>
        </p:grpSpPr>
        <p:grpSp>
          <p:nvGrpSpPr>
            <p:cNvPr id="210" name="Grouper"/>
            <p:cNvGrpSpPr/>
            <p:nvPr/>
          </p:nvGrpSpPr>
          <p:grpSpPr>
            <a:xfrm>
              <a:off x="0" y="0"/>
              <a:ext cx="4418675" cy="3558975"/>
              <a:chOff x="0" y="0"/>
              <a:chExt cx="4418674" cy="3558974"/>
            </a:xfrm>
          </p:grpSpPr>
          <p:grpSp>
            <p:nvGrpSpPr>
              <p:cNvPr id="207" name="Grouper"/>
              <p:cNvGrpSpPr/>
              <p:nvPr/>
            </p:nvGrpSpPr>
            <p:grpSpPr>
              <a:xfrm>
                <a:off x="0" y="0"/>
                <a:ext cx="4418675" cy="3558975"/>
                <a:chOff x="0" y="0"/>
                <a:chExt cx="4418674" cy="3558974"/>
              </a:xfrm>
            </p:grpSpPr>
            <p:pic>
              <p:nvPicPr>
                <p:cNvPr id="204" name="Capture d’écran 2021-06-09 à 14.04.56.png" descr="Capture d’écran 2021-06-09 à 14.04.56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418675" cy="355897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05" name="1"/>
                <p:cNvSpPr txBox="1"/>
                <p:nvPr/>
              </p:nvSpPr>
              <p:spPr>
                <a:xfrm>
                  <a:off x="2333017" y="2638686"/>
                  <a:ext cx="269786" cy="452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8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1</a:t>
                  </a:r>
                </a:p>
              </p:txBody>
            </p:sp>
            <p:sp>
              <p:nvSpPr>
                <p:cNvPr id="206" name="2"/>
                <p:cNvSpPr txBox="1"/>
                <p:nvPr/>
              </p:nvSpPr>
              <p:spPr>
                <a:xfrm>
                  <a:off x="2333017" y="392191"/>
                  <a:ext cx="269786" cy="452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8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2</a:t>
                  </a:r>
                </a:p>
              </p:txBody>
            </p:sp>
          </p:grpSp>
          <p:sp>
            <p:nvSpPr>
              <p:cNvPr id="208" name="Ovale"/>
              <p:cNvSpPr/>
              <p:nvPr/>
            </p:nvSpPr>
            <p:spPr>
              <a:xfrm>
                <a:off x="2160004" y="2565485"/>
                <a:ext cx="615810" cy="599002"/>
              </a:xfrm>
              <a:prstGeom prst="ellipse">
                <a:avLst/>
              </a:prstGeom>
              <a:noFill/>
              <a:ln w="38100" cap="flat">
                <a:solidFill>
                  <a:schemeClr val="accent1">
                    <a:lumOff val="168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" name="Ovale"/>
              <p:cNvSpPr/>
              <p:nvPr/>
            </p:nvSpPr>
            <p:spPr>
              <a:xfrm>
                <a:off x="2160004" y="318990"/>
                <a:ext cx="615810" cy="599002"/>
              </a:xfrm>
              <a:prstGeom prst="ellipse">
                <a:avLst/>
              </a:prstGeom>
              <a:noFill/>
              <a:ln w="38100" cap="flat">
                <a:solidFill>
                  <a:schemeClr val="accent1">
                    <a:lumOff val="168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1" name="Rectangle"/>
            <p:cNvSpPr/>
            <p:nvPr/>
          </p:nvSpPr>
          <p:spPr>
            <a:xfrm>
              <a:off x="2046253" y="2538481"/>
              <a:ext cx="936208" cy="820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2" name="Rectangle"/>
            <p:cNvSpPr/>
            <p:nvPr/>
          </p:nvSpPr>
          <p:spPr>
            <a:xfrm>
              <a:off x="2046253" y="122403"/>
              <a:ext cx="936208" cy="8200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" name="Transmission / réflexion entre deux milieux en mouvement uniforme…"/>
          <p:cNvSpPr txBox="1"/>
          <p:nvPr/>
        </p:nvSpPr>
        <p:spPr>
          <a:xfrm>
            <a:off x="1315171" y="3732405"/>
            <a:ext cx="11930619" cy="6818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lnSpc>
                <a:spcPct val="90000"/>
              </a:lnSpc>
              <a:spcBef>
                <a:spcPts val="16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Transmission / réflexion entre deux milieux en mouvement uniforme</a:t>
            </a:r>
          </a:p>
          <a:p>
            <a:pPr marL="444499" indent="-444499" algn="l">
              <a:lnSpc>
                <a:spcPct val="90000"/>
              </a:lnSpc>
              <a:spcBef>
                <a:spcPts val="16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Réflexion sur une paroi admittante</a:t>
            </a:r>
          </a:p>
          <a:p>
            <a:pPr marL="444499" indent="-444499" algn="l">
              <a:lnSpc>
                <a:spcPct val="90000"/>
              </a:lnSpc>
              <a:spcBef>
                <a:spcPts val="16500"/>
              </a:spcBef>
              <a:buSzPct val="123000"/>
              <a:buChar char="•"/>
              <a:defRPr sz="4500">
                <a:solidFill>
                  <a:srgbClr val="000000"/>
                </a:solidFill>
              </a:defRPr>
            </a:pPr>
            <a:r>
              <a:t>Transmission / réflexion en guide d’onde</a:t>
            </a:r>
          </a:p>
        </p:txBody>
      </p:sp>
      <p:sp>
        <p:nvSpPr>
          <p:cNvPr id="215" name="b) Contexte global : acoustique avec écoulement"/>
          <p:cNvSpPr txBox="1"/>
          <p:nvPr/>
        </p:nvSpPr>
        <p:spPr>
          <a:xfrm>
            <a:off x="1978682" y="1598778"/>
            <a:ext cx="1588852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b) Contexte global : acoustique avec écoulement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01" grpId="3"/>
      <p:bldP build="whole" bldLvl="1" animBg="1" rev="0" advAuto="0" spid="202" grpId="4"/>
      <p:bldP build="whole" bldLvl="1" animBg="1" rev="0" advAuto="0" spid="203" grpId="5"/>
      <p:bldP build="p" bldLvl="5" animBg="1" rev="0" advAuto="0" spid="2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218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Equation de propagation en écoulement parallèle :…"/>
          <p:cNvSpPr txBox="1"/>
          <p:nvPr/>
        </p:nvSpPr>
        <p:spPr>
          <a:xfrm>
            <a:off x="1775684" y="4436102"/>
            <a:ext cx="20832632" cy="484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73100" indent="-228600" algn="l">
              <a:lnSpc>
                <a:spcPct val="90000"/>
              </a:lnSpc>
              <a:spcBef>
                <a:spcPts val="4800"/>
              </a:spcBef>
              <a:buSzPct val="25000"/>
              <a:buChar char="•"/>
              <a:defRPr sz="4000">
                <a:solidFill>
                  <a:srgbClr val="000000"/>
                </a:solidFill>
              </a:defRPr>
            </a:pPr>
            <a:r>
              <a:t>Equation de propagation en écoulement parallèle :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m:rPr>
                    <m:sty m:val="p"/>
                  </m:rP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bSup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den>
                </m:f>
                <m:sSub>
                  <m:e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Sup>
                  <m:e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  <m: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marL="673100" indent="-228600" algn="l">
              <a:lnSpc>
                <a:spcPct val="90000"/>
              </a:lnSpc>
              <a:spcBef>
                <a:spcPts val="4800"/>
              </a:spcBef>
              <a:buSzPct val="25000"/>
              <a:buChar char="•"/>
              <a:defRPr sz="4000">
                <a:solidFill>
                  <a:srgbClr val="000000"/>
                </a:solidFill>
              </a:defRPr>
            </a:pPr>
            <a:r>
              <a:t>Hypothèse d’harmonicité :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8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8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8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8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m:rPr>
                        <m:sty m:val="p"/>
                      </m:r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</m:oMath>
            </a14:m>
          </a:p>
          <a:p>
            <a:pPr marL="673100" indent="-228600" algn="l">
              <a:lnSpc>
                <a:spcPct val="90000"/>
              </a:lnSpc>
              <a:spcBef>
                <a:spcPts val="4800"/>
              </a:spcBef>
              <a:buSzPct val="25000"/>
              <a:buChar char="•"/>
              <a:defRPr sz="4000">
                <a:solidFill>
                  <a:srgbClr val="000000"/>
                </a:solidFill>
              </a:defRPr>
            </a:pPr>
            <a:r>
              <a:t>Equation de Pridmore-Brown : </a:t>
            </a:r>
            <a14:m>
              <m:oMath>
                <m:sSup>
                  <m:e>
                    <m:r>
                      <a:rPr xmlns:a="http://schemas.openxmlformats.org/drawingml/2006/main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xmlns:a="http://schemas.openxmlformats.org/drawingml/2006/main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e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den>
                </m:f>
                <m:sSup>
                  <m:e>
                    <m:r>
                      <a:rPr xmlns:a="http://schemas.openxmlformats.org/drawingml/2006/main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sSup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  <m: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8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  <p:grpSp>
        <p:nvGrpSpPr>
          <p:cNvPr id="225" name="Grouper"/>
          <p:cNvGrpSpPr/>
          <p:nvPr/>
        </p:nvGrpSpPr>
        <p:grpSpPr>
          <a:xfrm>
            <a:off x="11568985" y="4745111"/>
            <a:ext cx="5513571" cy="3185217"/>
            <a:chOff x="0" y="0"/>
            <a:chExt cx="5513570" cy="3185216"/>
          </a:xfrm>
        </p:grpSpPr>
        <p:sp>
          <p:nvSpPr>
            <p:cNvPr id="220" name="Ovale"/>
            <p:cNvSpPr/>
            <p:nvPr/>
          </p:nvSpPr>
          <p:spPr>
            <a:xfrm>
              <a:off x="2499874" y="0"/>
              <a:ext cx="772276" cy="789122"/>
            </a:xfrm>
            <a:prstGeom prst="ellips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1" name="Ovale"/>
            <p:cNvSpPr/>
            <p:nvPr/>
          </p:nvSpPr>
          <p:spPr>
            <a:xfrm>
              <a:off x="4741295" y="0"/>
              <a:ext cx="772276" cy="789122"/>
            </a:xfrm>
            <a:prstGeom prst="ellips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2" name="Ligne"/>
            <p:cNvSpPr/>
            <p:nvPr/>
          </p:nvSpPr>
          <p:spPr>
            <a:xfrm>
              <a:off x="2973810" y="753217"/>
              <a:ext cx="322126" cy="819378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" name="Ligne"/>
            <p:cNvSpPr/>
            <p:nvPr/>
          </p:nvSpPr>
          <p:spPr>
            <a:xfrm flipH="1">
              <a:off x="4674139" y="753217"/>
              <a:ext cx="322126" cy="819378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4" name="Dérivée convective"/>
            <p:cNvSpPr/>
            <p:nvPr/>
          </p:nvSpPr>
          <p:spPr>
            <a:xfrm>
              <a:off x="0" y="191521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Dérivée convective </a:t>
              </a:r>
              <a14:m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200" i="1">
                      <a:solidFill>
                        <a:srgbClr val="ED220B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ED220B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</m:oMath>
              </a14:m>
              <a:r>
                <a:t> </a:t>
              </a:r>
              <a:endParaRPr>
                <a:solidFill>
                  <a:srgbClr val="EE220C"/>
                </a:solidFill>
              </a:endParaRPr>
            </a:p>
          </p:txBody>
        </p:sp>
      </p:grpSp>
      <p:grpSp>
        <p:nvGrpSpPr>
          <p:cNvPr id="229" name="Grouper"/>
          <p:cNvGrpSpPr/>
          <p:nvPr/>
        </p:nvGrpSpPr>
        <p:grpSpPr>
          <a:xfrm>
            <a:off x="12844694" y="6489695"/>
            <a:ext cx="2180790" cy="3176092"/>
            <a:chOff x="3477346" y="0"/>
            <a:chExt cx="2180789" cy="3176090"/>
          </a:xfrm>
        </p:grpSpPr>
        <p:sp>
          <p:nvSpPr>
            <p:cNvPr id="226" name="Ovale"/>
            <p:cNvSpPr/>
            <p:nvPr/>
          </p:nvSpPr>
          <p:spPr>
            <a:xfrm>
              <a:off x="3477346" y="0"/>
              <a:ext cx="441058" cy="486606"/>
            </a:xfrm>
            <a:prstGeom prst="ellipse">
              <a:avLst/>
            </a:prstGeom>
            <a:noFill/>
            <a:ln w="381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7" name="Ligne"/>
            <p:cNvSpPr/>
            <p:nvPr/>
          </p:nvSpPr>
          <p:spPr>
            <a:xfrm flipH="1" flipV="1">
              <a:off x="3665886" y="476103"/>
              <a:ext cx="214427" cy="514226"/>
            </a:xfrm>
            <a:prstGeom prst="line">
              <a:avLst/>
            </a:prstGeom>
            <a:noFill/>
            <a:ln w="381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8" name="Composante horizontale du nombre d’onde"/>
            <p:cNvSpPr/>
            <p:nvPr/>
          </p:nvSpPr>
          <p:spPr>
            <a:xfrm>
              <a:off x="4388135" y="190609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r>
                <a:t>Composante horizontale du nombre d’onde</a:t>
              </a:r>
            </a:p>
            <a:p>
              <a:pPr>
                <a:lnSpc>
                  <a:spcPct val="90000"/>
                </a:lnSpc>
                <a:spcBef>
                  <a:spcPts val="1600"/>
                </a:spcBef>
                <a:defRPr sz="35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xmlns:a="http://schemas.openxmlformats.org/drawingml/2006/main" sz="4200" i="1">
                        <a:solidFill>
                          <a:srgbClr val="017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r>
                              <a:rPr xmlns:a="http://schemas.openxmlformats.org/drawingml/2006/main" sz="4200" i="1">
                                <a:solidFill>
                                  <a:srgbClr val="017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xmlns:a="http://schemas.openxmlformats.org/drawingml/2006/main" sz="4200" i="1">
                                <a:solidFill>
                                  <a:srgbClr val="017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xmlns:a="http://schemas.openxmlformats.org/drawingml/2006/main" sz="42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m:oMathPara>
              </a14:m>
              <a:endParaRPr>
                <a:solidFill>
                  <a:srgbClr val="017100"/>
                </a:solidFill>
              </a:endParaRPr>
            </a:p>
          </p:txBody>
        </p:sp>
      </p:grpSp>
      <p:sp>
        <p:nvSpPr>
          <p:cNvPr id="230" name="c) Description mathématique de la transmission en écoulement…"/>
          <p:cNvSpPr txBox="1"/>
          <p:nvPr/>
        </p:nvSpPr>
        <p:spPr>
          <a:xfrm>
            <a:off x="1970976" y="1534531"/>
            <a:ext cx="20442048" cy="197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c) Description mathématique de la transmission en écoulement</a:t>
            </a:r>
          </a:p>
          <a:p>
            <a: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parallèle </a:t>
            </a:r>
            <a14:m>
              <m:oMath>
                <m:r>
                  <a:rPr xmlns:a="http://schemas.openxmlformats.org/drawingml/2006/main" sz="7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7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7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7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4"/>
      <p:bldP build="whole" bldLvl="1" animBg="1" rev="0" advAuto="0" spid="229" grpId="5"/>
      <p:bldP build="whole" bldLvl="1" animBg="1" rev="0" advAuto="0" spid="225" grpId="2"/>
      <p:bldP build="whole" bldLvl="1" animBg="1" rev="0" advAuto="0" spid="225" grpId="3"/>
      <p:bldP build="p" bldLvl="5" animBg="1" rev="0" advAuto="0" spid="2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2. Travaux de recherche"/>
          <p:cNvSpPr txBox="1"/>
          <p:nvPr>
            <p:ph type="title"/>
          </p:nvPr>
        </p:nvSpPr>
        <p:spPr>
          <a:xfrm>
            <a:off x="614080" y="344899"/>
            <a:ext cx="21971001" cy="1434950"/>
          </a:xfrm>
          <a:prstGeom prst="rect">
            <a:avLst/>
          </a:prstGeom>
        </p:spPr>
        <p:txBody>
          <a:bodyPr/>
          <a:lstStyle/>
          <a:p>
            <a:pPr/>
            <a:r>
              <a:t>2. Travaux de recherche</a:t>
            </a:r>
          </a:p>
        </p:txBody>
      </p:sp>
      <p:sp>
        <p:nvSpPr>
          <p:cNvPr id="233" name="Numéro de diapositive"/>
          <p:cNvSpPr txBox="1"/>
          <p:nvPr>
            <p:ph type="sldNum" sz="quarter" idx="4294967295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d) Problème en transmission"/>
          <p:cNvSpPr txBox="1"/>
          <p:nvPr/>
        </p:nvSpPr>
        <p:spPr>
          <a:xfrm>
            <a:off x="1994673" y="1576548"/>
            <a:ext cx="9314943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d) Problème en transmission</a:t>
            </a:r>
          </a:p>
        </p:txBody>
      </p:sp>
      <p:pic>
        <p:nvPicPr>
          <p:cNvPr id="235" name="Capture d’écran 2021-06-09 à 16.13.28.png" descr="Capture d’écran 2021-06-09 à 16.1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7259" y="3373378"/>
            <a:ext cx="7987644" cy="5297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Grouper"/>
          <p:cNvGrpSpPr/>
          <p:nvPr/>
        </p:nvGrpSpPr>
        <p:grpSpPr>
          <a:xfrm>
            <a:off x="5276492" y="3263125"/>
            <a:ext cx="6850934" cy="5518012"/>
            <a:chOff x="0" y="0"/>
            <a:chExt cx="6850932" cy="5518010"/>
          </a:xfrm>
        </p:grpSpPr>
        <p:pic>
          <p:nvPicPr>
            <p:cNvPr id="236" name="Capture d’écran 2021-06-09 à 14.04.56.png" descr="Capture d’écran 2021-06-09 à 14.04.5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0933" cy="5518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1"/>
            <p:cNvSpPr txBox="1"/>
            <p:nvPr/>
          </p:nvSpPr>
          <p:spPr>
            <a:xfrm>
              <a:off x="3617225" y="4091149"/>
              <a:ext cx="418289" cy="70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8" name="2"/>
            <p:cNvSpPr txBox="1"/>
            <p:nvPr/>
          </p:nvSpPr>
          <p:spPr>
            <a:xfrm>
              <a:off x="3617225" y="608073"/>
              <a:ext cx="418289" cy="70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9" name="Ovale"/>
            <p:cNvSpPr/>
            <p:nvPr/>
          </p:nvSpPr>
          <p:spPr>
            <a:xfrm>
              <a:off x="3348977" y="3977655"/>
              <a:ext cx="954782" cy="928722"/>
            </a:xfrm>
            <a:prstGeom prst="ellipse">
              <a:avLst/>
            </a:prstGeom>
            <a:noFill/>
            <a:ln w="38100" cap="flat">
              <a:solidFill>
                <a:schemeClr val="accent1">
                  <a:lumOff val="168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0" name="Ovale"/>
            <p:cNvSpPr/>
            <p:nvPr/>
          </p:nvSpPr>
          <p:spPr>
            <a:xfrm>
              <a:off x="3348977" y="494579"/>
              <a:ext cx="954782" cy="928722"/>
            </a:xfrm>
            <a:prstGeom prst="ellipse">
              <a:avLst/>
            </a:prstGeom>
            <a:noFill/>
            <a:ln w="38100" cap="flat">
              <a:solidFill>
                <a:schemeClr val="accent1">
                  <a:lumOff val="168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" name="1"/>
          <p:cNvSpPr txBox="1"/>
          <p:nvPr/>
        </p:nvSpPr>
        <p:spPr>
          <a:xfrm>
            <a:off x="17006537" y="7354275"/>
            <a:ext cx="418289" cy="70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3" name="2"/>
          <p:cNvSpPr txBox="1"/>
          <p:nvPr/>
        </p:nvSpPr>
        <p:spPr>
          <a:xfrm>
            <a:off x="17006537" y="3871199"/>
            <a:ext cx="418289" cy="70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4" name="Ovale"/>
          <p:cNvSpPr/>
          <p:nvPr/>
        </p:nvSpPr>
        <p:spPr>
          <a:xfrm>
            <a:off x="16738289" y="7240781"/>
            <a:ext cx="954782" cy="928722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Ovale"/>
          <p:cNvSpPr/>
          <p:nvPr/>
        </p:nvSpPr>
        <p:spPr>
          <a:xfrm>
            <a:off x="16738289" y="3757705"/>
            <a:ext cx="954782" cy="928722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Équation"/>
          <p:cNvSpPr txBox="1"/>
          <p:nvPr/>
        </p:nvSpPr>
        <p:spPr>
          <a:xfrm>
            <a:off x="6973458" y="6946127"/>
            <a:ext cx="518532" cy="5250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500">
              <a:solidFill>
                <a:srgbClr val="017100"/>
              </a:solidFill>
            </a:endParaRPr>
          </a:p>
        </p:txBody>
      </p:sp>
      <p:sp>
        <p:nvSpPr>
          <p:cNvPr id="247" name="Équation"/>
          <p:cNvSpPr txBox="1"/>
          <p:nvPr/>
        </p:nvSpPr>
        <p:spPr>
          <a:xfrm>
            <a:off x="10512797" y="6946127"/>
            <a:ext cx="493956" cy="5164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500">
              <a:solidFill>
                <a:srgbClr val="F27200"/>
              </a:solidFill>
            </a:endParaRPr>
          </a:p>
        </p:txBody>
      </p:sp>
      <p:sp>
        <p:nvSpPr>
          <p:cNvPr id="248" name="Équation"/>
          <p:cNvSpPr txBox="1"/>
          <p:nvPr/>
        </p:nvSpPr>
        <p:spPr>
          <a:xfrm>
            <a:off x="10500510" y="4638519"/>
            <a:ext cx="550992" cy="525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B417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B417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500">
              <a:solidFill>
                <a:srgbClr val="B51700"/>
              </a:solidFill>
            </a:endParaRPr>
          </a:p>
        </p:txBody>
      </p:sp>
      <p:sp>
        <p:nvSpPr>
          <p:cNvPr id="249" name="Équation"/>
          <p:cNvSpPr txBox="1"/>
          <p:nvPr/>
        </p:nvSpPr>
        <p:spPr>
          <a:xfrm>
            <a:off x="15371776" y="4642805"/>
            <a:ext cx="526418" cy="5164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17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500">
              <a:solidFill>
                <a:srgbClr val="017100"/>
              </a:solidFill>
            </a:endParaRPr>
          </a:p>
        </p:txBody>
      </p:sp>
      <p:grpSp>
        <p:nvGrpSpPr>
          <p:cNvPr id="252" name="Grouper"/>
          <p:cNvGrpSpPr/>
          <p:nvPr/>
        </p:nvGrpSpPr>
        <p:grpSpPr>
          <a:xfrm>
            <a:off x="4471511" y="5202787"/>
            <a:ext cx="445149" cy="1638689"/>
            <a:chOff x="0" y="0"/>
            <a:chExt cx="445147" cy="1638687"/>
          </a:xfrm>
        </p:grpSpPr>
        <p:sp>
          <p:nvSpPr>
            <p:cNvPr id="250" name="Ligne"/>
            <p:cNvSpPr/>
            <p:nvPr/>
          </p:nvSpPr>
          <p:spPr>
            <a:xfrm flipV="1">
              <a:off x="445147" y="-1"/>
              <a:ext cx="1" cy="16386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1" name="Équation"/>
            <p:cNvSpPr txBox="1"/>
            <p:nvPr/>
          </p:nvSpPr>
          <p:spPr>
            <a:xfrm>
              <a:off x="0" y="690065"/>
              <a:ext cx="166497" cy="25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m:oMathPara>
              </a14:m>
              <a:endParaRPr sz="3000"/>
            </a:p>
          </p:txBody>
        </p:sp>
      </p:grpSp>
      <p:grpSp>
        <p:nvGrpSpPr>
          <p:cNvPr id="255" name="Grouper"/>
          <p:cNvGrpSpPr/>
          <p:nvPr/>
        </p:nvGrpSpPr>
        <p:grpSpPr>
          <a:xfrm>
            <a:off x="11803085" y="5202787"/>
            <a:ext cx="445148" cy="1638689"/>
            <a:chOff x="0" y="0"/>
            <a:chExt cx="445147" cy="1638687"/>
          </a:xfrm>
        </p:grpSpPr>
        <p:sp>
          <p:nvSpPr>
            <p:cNvPr id="253" name="Ligne"/>
            <p:cNvSpPr/>
            <p:nvPr/>
          </p:nvSpPr>
          <p:spPr>
            <a:xfrm flipV="1">
              <a:off x="445147" y="-1"/>
              <a:ext cx="1" cy="16386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4" name="Équation"/>
            <p:cNvSpPr txBox="1"/>
            <p:nvPr/>
          </p:nvSpPr>
          <p:spPr>
            <a:xfrm>
              <a:off x="0" y="690065"/>
              <a:ext cx="166497" cy="25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m:oMathPara>
              </a14:m>
              <a:endParaRPr sz="3000"/>
            </a:p>
          </p:txBody>
        </p:sp>
      </p:grpSp>
      <p:grpSp>
        <p:nvGrpSpPr>
          <p:cNvPr id="258" name="Grouper"/>
          <p:cNvGrpSpPr/>
          <p:nvPr/>
        </p:nvGrpSpPr>
        <p:grpSpPr>
          <a:xfrm>
            <a:off x="9494379" y="10656603"/>
            <a:ext cx="3779636" cy="1270001"/>
            <a:chOff x="0" y="390368"/>
            <a:chExt cx="3779635" cy="1270000"/>
          </a:xfrm>
        </p:grpSpPr>
        <p:sp>
          <p:nvSpPr>
            <p:cNvPr id="256" name="Flèche"/>
            <p:cNvSpPr/>
            <p:nvPr/>
          </p:nvSpPr>
          <p:spPr>
            <a:xfrm>
              <a:off x="0" y="669086"/>
              <a:ext cx="1862605" cy="709979"/>
            </a:xfrm>
            <a:prstGeom prst="rightArrow">
              <a:avLst>
                <a:gd name="adj1" fmla="val 40527"/>
                <a:gd name="adj2" fmla="val 99332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7" name="Conservation de l’énergie :"/>
            <p:cNvSpPr/>
            <p:nvPr/>
          </p:nvSpPr>
          <p:spPr>
            <a:xfrm>
              <a:off x="2509635" y="3903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600"/>
                </a:spcBef>
                <a:defRPr sz="3800">
                  <a:solidFill>
                    <a:srgbClr val="000000"/>
                  </a:solidFill>
                </a:defRPr>
              </a:pPr>
              <a:r>
                <a:t>Conservation de l’énergie : </a:t>
              </a:r>
              <a14:m>
                <m:oMath>
                  <m:sSup>
                    <m:e>
                      <m:r>
                        <m:rPr>
                          <m:sty m:val="p"/>
                          <m:scr m:val="sans-serif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  <m:scr m:val="sans-serif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†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  <m:scr m:val="sans-serif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m:rPr>
                      <m:sty m:val="p"/>
                      <m:scr m:val="sans-serif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</m:oMath>
              </a14:m>
            </a:p>
          </p:txBody>
        </p:sp>
      </p:grpSp>
      <p:sp>
        <p:nvSpPr>
          <p:cNvPr id="259" name="Indépendamment de   et de"/>
          <p:cNvSpPr txBox="1"/>
          <p:nvPr/>
        </p:nvSpPr>
        <p:spPr>
          <a:xfrm>
            <a:off x="12083619" y="11442579"/>
            <a:ext cx="7102730" cy="79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1600"/>
              </a:spcBef>
              <a:defRPr b="1" sz="3800">
                <a:solidFill>
                  <a:srgbClr val="000000"/>
                </a:solidFill>
              </a:defRPr>
            </a:pPr>
            <a:r>
              <a:t>Indépendamment de </a:t>
            </a:r>
            <a14:m>
              <m:oMath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 et de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</a:p>
        </p:txBody>
      </p:sp>
      <p:sp>
        <p:nvSpPr>
          <p:cNvPr id="260" name="Équation"/>
          <p:cNvSpPr txBox="1"/>
          <p:nvPr/>
        </p:nvSpPr>
        <p:spPr>
          <a:xfrm>
            <a:off x="2656729" y="3957460"/>
            <a:ext cx="2292392" cy="5292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A1FE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A1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500">
              <a:solidFill>
                <a:srgbClr val="00A2FF"/>
              </a:solidFill>
            </a:endParaRPr>
          </a:p>
        </p:txBody>
      </p:sp>
      <p:sp>
        <p:nvSpPr>
          <p:cNvPr id="261" name="Équation"/>
          <p:cNvSpPr txBox="1"/>
          <p:nvPr/>
        </p:nvSpPr>
        <p:spPr>
          <a:xfrm>
            <a:off x="2667362" y="7567537"/>
            <a:ext cx="2259931" cy="5292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A1FE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A1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500">
              <a:solidFill>
                <a:srgbClr val="00A2FF"/>
              </a:solidFill>
            </a:endParaRPr>
          </a:p>
        </p:txBody>
      </p:sp>
      <p:sp>
        <p:nvSpPr>
          <p:cNvPr id="262" name="Équation"/>
          <p:cNvSpPr txBox="1"/>
          <p:nvPr/>
        </p:nvSpPr>
        <p:spPr>
          <a:xfrm>
            <a:off x="19154830" y="6917700"/>
            <a:ext cx="493551" cy="5160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B417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B417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500">
              <a:solidFill>
                <a:srgbClr val="B51700"/>
              </a:solidFill>
            </a:endParaRPr>
          </a:p>
        </p:txBody>
      </p:sp>
      <p:sp>
        <p:nvSpPr>
          <p:cNvPr id="263" name="Équation"/>
          <p:cNvSpPr txBox="1"/>
          <p:nvPr/>
        </p:nvSpPr>
        <p:spPr>
          <a:xfrm>
            <a:off x="19142543" y="4610091"/>
            <a:ext cx="550587" cy="5246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F271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500">
              <a:solidFill>
                <a:srgbClr val="F27200"/>
              </a:solidFill>
            </a:endParaRPr>
          </a:p>
        </p:txBody>
      </p:sp>
      <p:sp>
        <p:nvSpPr>
          <p:cNvPr id="264" name="Application didactique :…"/>
          <p:cNvSpPr/>
          <p:nvPr/>
        </p:nvSpPr>
        <p:spPr>
          <a:xfrm>
            <a:off x="13891536" y="869950"/>
            <a:ext cx="9065221" cy="1854994"/>
          </a:xfrm>
          <a:prstGeom prst="roundRect">
            <a:avLst>
              <a:gd name="adj" fmla="val 13293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t>Application didactique : </a:t>
            </a:r>
          </a:p>
          <a:p>
            <a:pPr defTabSz="825500">
              <a:defRPr b="1" i="1" sz="3200">
                <a:solidFill>
                  <a:srgbClr val="000000"/>
                </a:solidFill>
              </a:defRPr>
            </a:pPr>
            <a:r>
              <a:rPr b="0"/>
              <a:t>lien avec la transmission / réflexion d’une onde acoustique en terminale STL</a:t>
            </a:r>
          </a:p>
        </p:txBody>
      </p:sp>
      <p:pic>
        <p:nvPicPr>
          <p:cNvPr id="265" name="Capture d’écran 2022-06-17 à 12.30.41.png" descr="Capture d’écran 2022-06-17 à 12.3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5402" y="9689562"/>
            <a:ext cx="7001143" cy="3771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9" grpId="2"/>
      <p:bldP build="whole" bldLvl="1" animBg="1" rev="0" advAuto="0" spid="264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